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1" r:id="rId3"/>
    <p:sldId id="423" r:id="rId4"/>
    <p:sldId id="271" r:id="rId5"/>
    <p:sldId id="413" r:id="rId6"/>
    <p:sldId id="414" r:id="rId7"/>
    <p:sldId id="420" r:id="rId8"/>
    <p:sldId id="425" r:id="rId9"/>
    <p:sldId id="426" r:id="rId10"/>
    <p:sldId id="428" r:id="rId11"/>
    <p:sldId id="429" r:id="rId12"/>
    <p:sldId id="431" r:id="rId13"/>
    <p:sldId id="432" r:id="rId14"/>
    <p:sldId id="433" r:id="rId15"/>
    <p:sldId id="434" r:id="rId16"/>
    <p:sldId id="435" r:id="rId17"/>
    <p:sldId id="436" r:id="rId18"/>
    <p:sldId id="418" r:id="rId19"/>
    <p:sldId id="430" r:id="rId20"/>
    <p:sldId id="437" r:id="rId21"/>
    <p:sldId id="438" r:id="rId22"/>
    <p:sldId id="394" r:id="rId23"/>
    <p:sldId id="395" r:id="rId24"/>
    <p:sldId id="401" r:id="rId25"/>
    <p:sldId id="402" r:id="rId26"/>
    <p:sldId id="409" r:id="rId27"/>
    <p:sldId id="410" r:id="rId28"/>
    <p:sldId id="396" r:id="rId29"/>
    <p:sldId id="445" r:id="rId30"/>
    <p:sldId id="399" r:id="rId31"/>
    <p:sldId id="400" r:id="rId32"/>
    <p:sldId id="440" r:id="rId33"/>
    <p:sldId id="309" r:id="rId34"/>
    <p:sldId id="403" r:id="rId35"/>
    <p:sldId id="404" r:id="rId36"/>
    <p:sldId id="405" r:id="rId37"/>
    <p:sldId id="406" r:id="rId38"/>
    <p:sldId id="407" r:id="rId39"/>
    <p:sldId id="388" r:id="rId40"/>
    <p:sldId id="258" r:id="rId41"/>
    <p:sldId id="342" r:id="rId42"/>
    <p:sldId id="343" r:id="rId43"/>
    <p:sldId id="344" r:id="rId44"/>
    <p:sldId id="345" r:id="rId45"/>
    <p:sldId id="347" r:id="rId46"/>
    <p:sldId id="441" r:id="rId47"/>
    <p:sldId id="439" r:id="rId48"/>
    <p:sldId id="442" r:id="rId49"/>
    <p:sldId id="326" r:id="rId50"/>
    <p:sldId id="443" r:id="rId51"/>
    <p:sldId id="444" r:id="rId52"/>
    <p:sldId id="446" r:id="rId5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y" initials="y" lastIdx="1" clrIdx="1">
    <p:extLst>
      <p:ext uri="{19B8F6BF-5375-455C-9EA6-DF929625EA0E}">
        <p15:presenceInfo xmlns:p15="http://schemas.microsoft.com/office/powerpoint/2012/main" userId="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54" autoAdjust="0"/>
    <p:restoredTop sz="96098" autoAdjust="0"/>
  </p:normalViewPr>
  <p:slideViewPr>
    <p:cSldViewPr>
      <p:cViewPr>
        <p:scale>
          <a:sx n="87" d="100"/>
          <a:sy n="87" d="100"/>
        </p:scale>
        <p:origin x="232" y="110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24T10:28:13.777" idx="1">
    <p:pos x="2216" y="2642"/>
    <p:text>Defragmentation 相当慢……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1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/questions/1019573/save-icon-still-a-floppy-disk</a:t>
            </a:r>
          </a:p>
          <a:p>
            <a:r>
              <a:rPr lang="en-US" dirty="0"/>
              <a:t>https://</a:t>
            </a:r>
            <a:r>
              <a:rPr lang="en-US" dirty="0" err="1"/>
              <a:t>royal.pingdom.com</a:t>
            </a:r>
            <a:r>
              <a:rPr lang="en-US" dirty="0"/>
              <a:t>/the-history-of-computer-data-storage-in-pictures/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55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3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85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T10-</a:t>
            </a:r>
            <a:r>
              <a:rPr lang="zh-CN" altLang="en-US" dirty="0"/>
              <a:t> </a:t>
            </a:r>
            <a:r>
              <a:rPr lang="en-US" altLang="zh-CN" dirty="0"/>
              <a:t>T13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5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Amorphous</a:t>
            </a:r>
            <a:r>
              <a:rPr lang="zh-CN" altLang="en-US" dirty="0"/>
              <a:t> 非晶态</a:t>
            </a:r>
            <a:endParaRPr lang="en-US" altLang="zh-CN" dirty="0"/>
          </a:p>
          <a:p>
            <a:r>
              <a:rPr lang="en-US" dirty="0"/>
              <a:t>Crystalline</a:t>
            </a:r>
            <a:r>
              <a:rPr lang="zh-CN" altLang="en-US" dirty="0"/>
              <a:t> 晶体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7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Electrolyte</a:t>
            </a:r>
            <a:r>
              <a:rPr lang="zh-CN" altLang="en-US" dirty="0"/>
              <a:t> 电解液</a:t>
            </a:r>
            <a:endParaRPr lang="en-US" altLang="zh-CN" dirty="0"/>
          </a:p>
          <a:p>
            <a:r>
              <a:rPr lang="zh-CN" altLang="en-US" dirty="0"/>
              <a:t>离子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1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</a:t>
            </a:r>
            <a:r>
              <a:rPr lang="zh-CN" altLang="en-US" dirty="0"/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扭转力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55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4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 err="1"/>
              <a:t>ms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avg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 err="1"/>
              <a:t>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7200</a:t>
            </a:r>
            <a:r>
              <a:rPr lang="zh-CN" altLang="en-US" dirty="0"/>
              <a:t> </a:t>
            </a:r>
            <a:r>
              <a:rPr lang="en-US" altLang="zh-CN" dirty="0"/>
              <a:t>RPM.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system?</a:t>
            </a:r>
          </a:p>
          <a:p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programmer,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programmer.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consumption,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consumption,</a:t>
            </a:r>
            <a:r>
              <a:rPr lang="zh-CN" altLang="en-US" dirty="0"/>
              <a:t> </a:t>
            </a:r>
            <a:r>
              <a:rPr lang="en-US" altLang="zh-CN" dirty="0"/>
              <a:t>compatibility,</a:t>
            </a:r>
            <a:r>
              <a:rPr lang="zh-CN" altLang="en-US" dirty="0"/>
              <a:t> </a:t>
            </a:r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storage,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 err="1"/>
              <a:t>mgmt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9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media: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0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twice</a:t>
            </a:r>
            <a:r>
              <a:rPr lang="zh-CN" altLang="en-US" sz="1600" dirty="0"/>
              <a:t> </a:t>
            </a:r>
            <a:r>
              <a:rPr lang="en-US" altLang="zh-CN" sz="1600" dirty="0"/>
              <a:t>large;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dirty="0"/>
              <a:t>Files</a:t>
            </a:r>
            <a:r>
              <a:rPr lang="zh-CN" altLang="en-US" sz="1600" dirty="0"/>
              <a:t> </a:t>
            </a: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less</a:t>
            </a:r>
            <a:r>
              <a:rPr lang="zh-CN" altLang="en-US" sz="1600" dirty="0"/>
              <a:t> </a:t>
            </a:r>
            <a:r>
              <a:rPr lang="en-US" altLang="zh-CN" sz="1600" dirty="0"/>
              <a:t>indirect</a:t>
            </a:r>
            <a:r>
              <a:rPr lang="zh-CN" altLang="en-US" sz="1600" dirty="0"/>
              <a:t> </a:t>
            </a:r>
            <a:r>
              <a:rPr lang="en-US" altLang="zh-CN" sz="1600" dirty="0"/>
              <a:t>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9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121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3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4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9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FC1A-0A8F-9141-9457-92EA564BBA76}" type="datetime1">
              <a:rPr lang="en-US" altLang="zh-CN" smtClean="0"/>
              <a:t>9/24/19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98E9-0DA6-4E4A-9B22-942FA1757E5D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F58-E7CC-C841-8009-0CBE430CD08E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55B6-6B3E-A743-8B30-5F478082C14B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C33DE-AABC-184E-969C-B1FB4E38C889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4D94-F971-C243-AAB0-80C6DE229E14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C904-0826-D344-B323-78656D8D704B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04D8-A421-7E41-9341-1358EA21F641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684D-6253-4B4F-A4A3-FE25CB348519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D131-589B-364C-B635-4A05139BEB51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131C-F4C7-8E42-BE5B-378FD336CD78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86C44861-C9A8-4445-B176-99C887C6CB90}" type="datetime1">
              <a:rPr lang="en-US" altLang="zh-CN" smtClean="0"/>
              <a:t>9/24/19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 fontScale="90000"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File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System</a:t>
            </a:r>
            <a:br>
              <a:rPr kumimoji="1" lang="en-US" altLang="zh-CN" sz="4400" dirty="0">
                <a:solidFill>
                  <a:schemeClr val="bg1"/>
                </a:solidFill>
              </a:rPr>
            </a:br>
            <a:r>
              <a:rPr kumimoji="1" lang="en-US" altLang="zh-CN" sz="4400" dirty="0">
                <a:solidFill>
                  <a:schemeClr val="bg1"/>
                </a:solidFill>
              </a:rPr>
              <a:t>Design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and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Optimizations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endParaRPr kumimoji="1" lang="zh-CN" altLang="en-US" sz="2800" dirty="0">
              <a:solidFill>
                <a:schemeClr val="accent4">
                  <a:lumMod val="50000"/>
                </a:schemeClr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File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System,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New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Media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Yubin Xia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20308-2955-1245-BD13-DD99287D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47136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47136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46990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47057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3748052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63" idx="0"/>
          </p:cNvCxnSpPr>
          <p:nvPr/>
        </p:nvCxnSpPr>
        <p:spPr>
          <a:xfrm rot="5400000" flipH="1" flipV="1">
            <a:off x="5882827" y="2326007"/>
            <a:ext cx="1247" cy="4760725"/>
          </a:xfrm>
          <a:prstGeom prst="curvedConnector3">
            <a:avLst>
              <a:gd name="adj1" fmla="val 2693376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4153644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83" idx="0"/>
            <a:endCxn id="82" idx="0"/>
          </p:cNvCxnSpPr>
          <p:nvPr/>
        </p:nvCxnSpPr>
        <p:spPr>
          <a:xfrm rot="16200000" flipV="1">
            <a:off x="5172652" y="4469853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63" idx="2"/>
            <a:endCxn id="83" idx="2"/>
          </p:cNvCxnSpPr>
          <p:nvPr/>
        </p:nvCxnSpPr>
        <p:spPr>
          <a:xfrm rot="5400000">
            <a:off x="6804821" y="3680047"/>
            <a:ext cx="63963" cy="2854022"/>
          </a:xfrm>
          <a:prstGeom prst="curvedConnector3">
            <a:avLst>
              <a:gd name="adj1" fmla="val 4573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2" idx="2"/>
            <a:endCxn id="58" idx="2"/>
          </p:cNvCxnSpPr>
          <p:nvPr/>
        </p:nvCxnSpPr>
        <p:spPr>
          <a:xfrm rot="16200000" flipH="1">
            <a:off x="5650126" y="4424426"/>
            <a:ext cx="12700" cy="1429227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DB05D2A-AC45-CC4E-B0C5-A5B6C638E7E1}"/>
              </a:ext>
            </a:extLst>
          </p:cNvPr>
          <p:cNvCxnSpPr>
            <a:cxnSpLocks/>
            <a:stCxn id="58" idx="0"/>
            <a:endCxn id="62" idx="0"/>
          </p:cNvCxnSpPr>
          <p:nvPr/>
        </p:nvCxnSpPr>
        <p:spPr>
          <a:xfrm rot="5400000" flipH="1" flipV="1">
            <a:off x="6846214" y="4217594"/>
            <a:ext cx="7924" cy="970873"/>
          </a:xfrm>
          <a:prstGeom prst="curvedConnector3">
            <a:avLst>
              <a:gd name="adj1" fmla="val 2148675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AA646B-3C33-8F46-8B29-9C79CBB64415}"/>
              </a:ext>
            </a:extLst>
          </p:cNvPr>
          <p:cNvSpPr txBox="1"/>
          <p:nvPr/>
        </p:nvSpPr>
        <p:spPr>
          <a:xfrm>
            <a:off x="7340453" y="433641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5862573-E212-0D46-885B-C191316E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3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4"/>
          </a:xfrm>
        </p:spPr>
        <p:txBody>
          <a:bodyPr/>
          <a:lstStyle/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b="1" dirty="0"/>
              <a:t>=&gt;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endParaRPr lang="en-US" altLang="zh-CN" dirty="0"/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Solution?</a:t>
            </a:r>
          </a:p>
          <a:p>
            <a:pPr lvl="1"/>
            <a:r>
              <a:rPr lang="en-US" altLang="zh-CN" dirty="0"/>
              <a:t>Defragmentation:</a:t>
            </a:r>
            <a:r>
              <a:rPr lang="zh-CN" altLang="en-US" dirty="0"/>
              <a:t> </a:t>
            </a:r>
            <a:r>
              <a:rPr lang="en-US" altLang="zh-CN" dirty="0"/>
              <a:t>rebuild/reorganize</a:t>
            </a:r>
          </a:p>
          <a:p>
            <a:pPr lvl="1"/>
            <a:r>
              <a:rPr lang="en-US" altLang="zh-CN" dirty="0"/>
              <a:t>Pros?</a:t>
            </a:r>
            <a:r>
              <a:rPr lang="zh-CN" altLang="en-US" dirty="0"/>
              <a:t> </a:t>
            </a:r>
            <a:r>
              <a:rPr lang="en-US" altLang="zh-CN" dirty="0"/>
              <a:t>Cons?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3001516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3001516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298696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299364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2035948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63" idx="0"/>
          </p:cNvCxnSpPr>
          <p:nvPr/>
        </p:nvCxnSpPr>
        <p:spPr>
          <a:xfrm rot="5400000" flipH="1" flipV="1">
            <a:off x="5882827" y="613903"/>
            <a:ext cx="1247" cy="4760725"/>
          </a:xfrm>
          <a:prstGeom prst="curvedConnector3">
            <a:avLst>
              <a:gd name="adj1" fmla="val 2693376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2441540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83" idx="0"/>
            <a:endCxn id="82" idx="0"/>
          </p:cNvCxnSpPr>
          <p:nvPr/>
        </p:nvCxnSpPr>
        <p:spPr>
          <a:xfrm rot="16200000" flipV="1">
            <a:off x="5172652" y="2757749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63" idx="2"/>
            <a:endCxn id="83" idx="2"/>
          </p:cNvCxnSpPr>
          <p:nvPr/>
        </p:nvCxnSpPr>
        <p:spPr>
          <a:xfrm rot="5400000">
            <a:off x="6804821" y="1967943"/>
            <a:ext cx="63963" cy="2854022"/>
          </a:xfrm>
          <a:prstGeom prst="curvedConnector3">
            <a:avLst>
              <a:gd name="adj1" fmla="val 4573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2" idx="2"/>
            <a:endCxn id="58" idx="2"/>
          </p:cNvCxnSpPr>
          <p:nvPr/>
        </p:nvCxnSpPr>
        <p:spPr>
          <a:xfrm rot="16200000" flipH="1">
            <a:off x="5650126" y="2712322"/>
            <a:ext cx="12700" cy="1429227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DB05D2A-AC45-CC4E-B0C5-A5B6C638E7E1}"/>
              </a:ext>
            </a:extLst>
          </p:cNvPr>
          <p:cNvCxnSpPr>
            <a:cxnSpLocks/>
            <a:stCxn id="58" idx="0"/>
            <a:endCxn id="62" idx="0"/>
          </p:cNvCxnSpPr>
          <p:nvPr/>
        </p:nvCxnSpPr>
        <p:spPr>
          <a:xfrm rot="5400000" flipH="1" flipV="1">
            <a:off x="6846214" y="2505490"/>
            <a:ext cx="7924" cy="970873"/>
          </a:xfrm>
          <a:prstGeom prst="curvedConnector3">
            <a:avLst>
              <a:gd name="adj1" fmla="val 2148675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AA646B-3C33-8F46-8B29-9C79CBB64415}"/>
              </a:ext>
            </a:extLst>
          </p:cNvPr>
          <p:cNvSpPr txBox="1"/>
          <p:nvPr/>
        </p:nvSpPr>
        <p:spPr>
          <a:xfrm>
            <a:off x="7340453" y="262430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386A-4766-224D-9FE1-6172EA4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7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(1984)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as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(same file header and triply indirect blocks), except incorporated ideas from Cray Operating System:</a:t>
            </a:r>
          </a:p>
          <a:p>
            <a:pPr lvl="1"/>
            <a:r>
              <a:rPr lang="en-US" dirty="0"/>
              <a:t>Uses bitmap allocation in place of </a:t>
            </a:r>
            <a:r>
              <a:rPr lang="en-US" dirty="0" err="1"/>
              <a:t>freelist</a:t>
            </a:r>
            <a:endParaRPr lang="en-US" dirty="0"/>
          </a:p>
          <a:p>
            <a:pPr lvl="1"/>
            <a:r>
              <a:rPr lang="en-US" dirty="0"/>
              <a:t>Attempt to allocate files contiguously</a:t>
            </a:r>
          </a:p>
          <a:p>
            <a:pPr lvl="1"/>
            <a:r>
              <a:rPr lang="en-US" dirty="0"/>
              <a:t>10% reserved disk space</a:t>
            </a:r>
          </a:p>
          <a:p>
            <a:pPr lvl="1"/>
            <a:r>
              <a:rPr lang="en-US" dirty="0"/>
              <a:t>Skip-sector positioning (mentioned later)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0" y="540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56E69-95CF-A642-86CB-11E2708E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(1984)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722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When create a file, don</a:t>
            </a:r>
            <a:r>
              <a:rPr lang="en-US" dirty="0">
                <a:latin typeface="+mn-lt"/>
              </a:rPr>
              <a:t>’</a:t>
            </a:r>
            <a:r>
              <a:rPr lang="en-US" dirty="0"/>
              <a:t>t know how big it will become (in UNIX, most writes are by appending) </a:t>
            </a:r>
          </a:p>
          <a:p>
            <a:pPr lvl="1"/>
            <a:r>
              <a:rPr lang="en-US" dirty="0"/>
              <a:t>How much contiguous space do you allocate for a file? </a:t>
            </a:r>
          </a:p>
          <a:p>
            <a:pPr lvl="1"/>
            <a:r>
              <a:rPr lang="en-US" dirty="0"/>
              <a:t>In </a:t>
            </a:r>
            <a:r>
              <a:rPr lang="en-US" altLang="zh-CN" dirty="0"/>
              <a:t>FFS</a:t>
            </a:r>
            <a:r>
              <a:rPr lang="en-US" dirty="0"/>
              <a:t>, just find some range of free blocks</a:t>
            </a:r>
          </a:p>
          <a:p>
            <a:pPr lvl="2"/>
            <a:r>
              <a:rPr lang="en-US" dirty="0"/>
              <a:t>Put each new file at the front of different range </a:t>
            </a:r>
          </a:p>
          <a:p>
            <a:pPr lvl="2"/>
            <a:r>
              <a:rPr lang="en-US" dirty="0"/>
              <a:t>To expand a file, you first try successive blocks in bitmap, then choose new range of blocks </a:t>
            </a:r>
          </a:p>
          <a:p>
            <a:pPr lvl="1"/>
            <a:r>
              <a:rPr lang="en-US" dirty="0"/>
              <a:t>store files from same directory near each other</a:t>
            </a:r>
          </a:p>
          <a:p>
            <a:r>
              <a:rPr lang="en-US" dirty="0"/>
              <a:t>Allocation and placement policies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946A7-5A25-4B46-AFF6-87A7CABD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8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of the Rotational Delay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07288" cy="4176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 2: Missing blocks due to rotational delay</a:t>
            </a:r>
          </a:p>
          <a:p>
            <a:pPr lvl="1"/>
            <a:r>
              <a:rPr lang="en-US" dirty="0"/>
              <a:t>Issue: Read one block, do processing, and read next block. </a:t>
            </a:r>
          </a:p>
          <a:p>
            <a:pPr lvl="1"/>
            <a:r>
              <a:rPr lang="en-US" dirty="0"/>
              <a:t>In</a:t>
            </a:r>
            <a:r>
              <a:rPr lang="zh-CN" altLang="en-US" dirty="0"/>
              <a:t> </a:t>
            </a:r>
            <a:r>
              <a:rPr lang="en-US" dirty="0"/>
              <a:t>meantime, disk has continued turning: missed next block!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dirty="0"/>
              <a:t>1: Skip sector positioning (</a:t>
            </a:r>
            <a:r>
              <a:rPr lang="en-US" dirty="0">
                <a:latin typeface="+mn-lt"/>
              </a:rPr>
              <a:t>“</a:t>
            </a:r>
            <a:r>
              <a:rPr lang="en-US" dirty="0"/>
              <a:t>interleaving</a:t>
            </a:r>
            <a:r>
              <a:rPr lang="en-US" dirty="0">
                <a:latin typeface="+mn-lt"/>
              </a:rPr>
              <a:t>”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Place the blocks from one file on every other block of a track: give time for processing to overlap rotation</a:t>
            </a:r>
          </a:p>
          <a:p>
            <a:pPr lvl="1"/>
            <a:r>
              <a:rPr lang="en-US" dirty="0"/>
              <a:t>Can be done by OS or in modern drives by the disk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B3C8C-F8AA-3C4E-B25A-C23F16CA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0" y="2281436"/>
            <a:ext cx="6791920" cy="15436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7977-4F9D-7A48-93D6-36413B8A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0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of the Rotational Delay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9308"/>
            <a:ext cx="8820472" cy="417646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: Read ahead: read next block right after first, even if application hasn</a:t>
            </a:r>
            <a:r>
              <a:rPr lang="en-US" dirty="0">
                <a:latin typeface="+mn-lt"/>
              </a:rPr>
              <a:t>’</a:t>
            </a:r>
            <a:r>
              <a:rPr lang="en-US" dirty="0"/>
              <a:t>t asked for it yet </a:t>
            </a:r>
          </a:p>
          <a:p>
            <a:pPr lvl="1"/>
            <a:r>
              <a:rPr lang="en-US" dirty="0"/>
              <a:t>This can be done either by OS (read ahead)</a:t>
            </a:r>
          </a:p>
          <a:p>
            <a:pPr lvl="1"/>
            <a:r>
              <a:rPr lang="en-US" dirty="0"/>
              <a:t>By disk itself (track buffers) - many disk controllers have</a:t>
            </a:r>
            <a:r>
              <a:rPr lang="zh-CN" altLang="en-US" dirty="0"/>
              <a:t> </a:t>
            </a:r>
            <a:r>
              <a:rPr lang="en-US" dirty="0"/>
              <a:t>internal RAM that allows them to read a complete track</a:t>
            </a:r>
          </a:p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dirty="0"/>
              <a:t>Modern disks + controllers do many things </a:t>
            </a:r>
            <a:r>
              <a:rPr lang="en-US" dirty="0">
                <a:latin typeface="+mn-lt"/>
              </a:rPr>
              <a:t>“</a:t>
            </a:r>
            <a:r>
              <a:rPr lang="en-US" dirty="0"/>
              <a:t>under the covers</a:t>
            </a:r>
            <a:r>
              <a:rPr lang="en-US" dirty="0">
                <a:latin typeface="+mn-lt"/>
              </a:rPr>
              <a:t>”</a:t>
            </a:r>
          </a:p>
          <a:p>
            <a:pPr lvl="1"/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buffers,</a:t>
            </a:r>
            <a:r>
              <a:rPr lang="zh-CN" altLang="en-US" dirty="0"/>
              <a:t> </a:t>
            </a:r>
            <a:r>
              <a:rPr lang="en-US" altLang="zh-CN" dirty="0"/>
              <a:t>elevator</a:t>
            </a:r>
            <a:r>
              <a:rPr lang="zh-CN" altLang="en-US" dirty="0"/>
              <a:t> </a:t>
            </a:r>
            <a:r>
              <a:rPr lang="en-US" altLang="zh-CN" dirty="0"/>
              <a:t>algorithms,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B3C8C-F8AA-3C4E-B25A-C23F16CA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0" y="1025850"/>
            <a:ext cx="6791920" cy="15436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19F55-D29B-964E-8651-AAFE2247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4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inodes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？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9308"/>
            <a:ext cx="8892480" cy="4167652"/>
          </a:xfrm>
        </p:spPr>
        <p:txBody>
          <a:bodyPr>
            <a:normAutofit/>
          </a:bodyPr>
          <a:lstStyle/>
          <a:p>
            <a:r>
              <a:rPr lang="en-US" dirty="0"/>
              <a:t>In early UNIX and DOS/Windows</a:t>
            </a:r>
            <a:r>
              <a:rPr lang="en-US" dirty="0">
                <a:latin typeface="+mn-lt"/>
              </a:rPr>
              <a:t>’ </a:t>
            </a:r>
            <a:r>
              <a:rPr lang="en-US" dirty="0"/>
              <a:t>FAT file system, headers stored in special array in outermost cylinders </a:t>
            </a:r>
          </a:p>
          <a:p>
            <a:r>
              <a:rPr lang="en-US" dirty="0"/>
              <a:t>Header not stored anywhere near the data blocks</a:t>
            </a:r>
          </a:p>
          <a:p>
            <a:pPr lvl="1"/>
            <a:r>
              <a:rPr lang="en-US" dirty="0"/>
              <a:t>To read a small file, seek to get header, seek back to data </a:t>
            </a:r>
          </a:p>
          <a:p>
            <a:r>
              <a:rPr lang="en-US" dirty="0"/>
              <a:t>Fixed size, set when disk is formatted</a:t>
            </a:r>
          </a:p>
          <a:p>
            <a:pPr lvl="1"/>
            <a:r>
              <a:rPr lang="en-US" dirty="0"/>
              <a:t>At formatting time, a fixed number of inodes are created </a:t>
            </a:r>
          </a:p>
          <a:p>
            <a:pPr lvl="1"/>
            <a:r>
              <a:rPr lang="en-US" dirty="0"/>
              <a:t>Each is given a unique number, called an </a:t>
            </a:r>
            <a:r>
              <a:rPr lang="en-US" dirty="0">
                <a:latin typeface="+mn-lt"/>
              </a:rPr>
              <a:t>“</a:t>
            </a:r>
            <a:r>
              <a:rPr lang="en-US" dirty="0" err="1"/>
              <a:t>inumber</a:t>
            </a:r>
            <a:r>
              <a:rPr lang="en-US" dirty="0">
                <a:latin typeface="+mn-lt"/>
              </a:rPr>
              <a:t>”</a:t>
            </a:r>
            <a:r>
              <a:rPr 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ino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0" y="5410729"/>
            <a:ext cx="9144000" cy="30777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Slides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from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D5E7C-78E0-B540-A9FE-0AC7061A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7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inodes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？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9308"/>
            <a:ext cx="8820472" cy="41764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FFS</a:t>
            </a:r>
            <a:r>
              <a:rPr lang="zh-CN" altLang="en-US" sz="2000" dirty="0"/>
              <a:t> </a:t>
            </a:r>
            <a:r>
              <a:rPr lang="en-US" sz="2000" dirty="0"/>
              <a:t>moved the header information to be closer to the data blocks </a:t>
            </a:r>
          </a:p>
          <a:p>
            <a:pPr lvl="1"/>
            <a:r>
              <a:rPr lang="en-US" sz="2000" dirty="0"/>
              <a:t>Often, inode for file stored in same </a:t>
            </a:r>
            <a:r>
              <a:rPr lang="en-US" sz="2000" dirty="0">
                <a:latin typeface="+mn-lt"/>
              </a:rPr>
              <a:t>“</a:t>
            </a:r>
            <a:r>
              <a:rPr lang="en-US" sz="2000" dirty="0"/>
              <a:t>cylinder group</a:t>
            </a:r>
            <a:r>
              <a:rPr lang="en-US" sz="2000" dirty="0">
                <a:latin typeface="+mn-lt"/>
              </a:rPr>
              <a:t>”</a:t>
            </a:r>
            <a:r>
              <a:rPr lang="en-US" sz="2000" dirty="0"/>
              <a:t> as parent directory of the file (makes an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000" dirty="0"/>
              <a:t> of that directory run fast) 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2000" dirty="0"/>
              <a:t>For small directories, can fit all data, file headers, etc. in same cylinder </a:t>
            </a:r>
            <a:r>
              <a:rPr lang="en-US" altLang="zh-CN" sz="2000" dirty="0"/>
              <a:t>=&gt;</a:t>
            </a:r>
            <a:r>
              <a:rPr lang="zh-CN" altLang="en-US" sz="2000" dirty="0"/>
              <a:t> </a:t>
            </a:r>
            <a:r>
              <a:rPr lang="en-US" sz="2000" dirty="0"/>
              <a:t>no seeks! </a:t>
            </a:r>
          </a:p>
          <a:p>
            <a:pPr lvl="1"/>
            <a:r>
              <a:rPr lang="en-US" sz="2000" dirty="0"/>
              <a:t>File headers much smaller than whole block (a few hundred bytes), so multiple headers fetched from disk at same time</a:t>
            </a:r>
          </a:p>
          <a:p>
            <a:pPr lvl="1"/>
            <a:r>
              <a:rPr lang="en-US" sz="2000" dirty="0"/>
              <a:t>Reliability: whatever happens to the disk, you can find many of the files (even if directories disconnected) 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491E4-57F8-FB4F-A7FA-5FCC9FA7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5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55A4F2-51EF-B44D-B38D-2544B75FF0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590" y="1739171"/>
            <a:ext cx="3591410" cy="357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B23E3-C6E2-9348-849E-32D5C2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(block</a:t>
            </a:r>
            <a:r>
              <a:rPr lang="zh-CN" altLang="en-US" dirty="0"/>
              <a:t> </a:t>
            </a:r>
            <a:r>
              <a:rPr lang="en-US" altLang="zh-CN" dirty="0"/>
              <a:t>groups)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0DA1-954A-A64F-A9AD-09B6D4DB5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33500"/>
            <a:ext cx="8507288" cy="397582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divided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</a:p>
          <a:p>
            <a:pPr lvl="1"/>
            <a:r>
              <a:rPr lang="en-US" altLang="zh-CN" sz="2200" dirty="0"/>
              <a:t>Close</a:t>
            </a:r>
            <a:r>
              <a:rPr lang="zh-CN" altLang="en-US" sz="2200" dirty="0"/>
              <a:t> </a:t>
            </a:r>
            <a:r>
              <a:rPr lang="en-US" altLang="zh-CN" sz="2200" dirty="0"/>
              <a:t>set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tracks</a:t>
            </a:r>
          </a:p>
          <a:p>
            <a:r>
              <a:rPr lang="en-US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blocks,</a:t>
            </a:r>
            <a:r>
              <a:rPr lang="zh-CN" altLang="en-US" sz="2400" dirty="0"/>
              <a:t> </a:t>
            </a:r>
            <a:r>
              <a:rPr lang="en-US" altLang="zh-CN" sz="2400" dirty="0"/>
              <a:t>metadata,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free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br>
              <a:rPr lang="en-US" altLang="zh-CN" sz="2400" dirty="0"/>
            </a:br>
            <a:r>
              <a:rPr lang="en-US" altLang="zh-CN" sz="2400" dirty="0"/>
              <a:t>interleaved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</a:p>
          <a:p>
            <a:pPr lvl="1"/>
            <a:r>
              <a:rPr lang="en-US" altLang="zh-CN" sz="2200" dirty="0"/>
              <a:t>Avoid</a:t>
            </a:r>
            <a:r>
              <a:rPr lang="zh-CN" altLang="en-US" sz="2200" dirty="0"/>
              <a:t> </a:t>
            </a:r>
            <a:r>
              <a:rPr lang="en-US" altLang="zh-CN" sz="2200" dirty="0"/>
              <a:t>huge</a:t>
            </a:r>
            <a:r>
              <a:rPr lang="zh-CN" altLang="en-US" sz="2200" dirty="0"/>
              <a:t> </a:t>
            </a:r>
            <a:r>
              <a:rPr lang="en-US" altLang="zh-CN" sz="2200" dirty="0"/>
              <a:t>seeks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data</a:t>
            </a:r>
            <a:br>
              <a:rPr lang="en-US" altLang="zh-CN" sz="2200" dirty="0"/>
            </a:b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system</a:t>
            </a:r>
            <a:r>
              <a:rPr lang="zh-CN" altLang="en-US" sz="2200" dirty="0"/>
              <a:t> </a:t>
            </a:r>
            <a:r>
              <a:rPr lang="en-US" altLang="zh-CN" sz="2200" dirty="0"/>
              <a:t>structure</a:t>
            </a:r>
          </a:p>
          <a:p>
            <a:r>
              <a:rPr lang="en-US" altLang="zh-CN" sz="2400" dirty="0"/>
              <a:t>Put</a:t>
            </a:r>
            <a:r>
              <a:rPr lang="zh-CN" altLang="en-US" sz="2400" dirty="0"/>
              <a:t> </a:t>
            </a:r>
            <a:r>
              <a:rPr lang="en-US" altLang="zh-CN" sz="2400" dirty="0"/>
              <a:t>directory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files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common</a:t>
            </a:r>
            <a:br>
              <a:rPr lang="en-US" altLang="zh-CN" sz="2400" dirty="0"/>
            </a:b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03F91-5780-A247-A6BD-44E02FF5E311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D76A9-D604-C44C-A305-6F24964B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2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6E1B9-8B15-994E-870B-C86439067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590" y="1739171"/>
            <a:ext cx="3591410" cy="357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B23E3-C6E2-9348-849E-32D5C2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(block</a:t>
            </a:r>
            <a:r>
              <a:rPr lang="zh-CN" altLang="en-US" dirty="0"/>
              <a:t> </a:t>
            </a:r>
            <a:r>
              <a:rPr lang="en-US" altLang="zh-CN" dirty="0"/>
              <a:t>groups)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0DA1-954A-A64F-A9AD-09B6D4DB5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33500"/>
            <a:ext cx="8579296" cy="397582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First-free</a:t>
            </a:r>
            <a:r>
              <a:rPr lang="zh-CN" altLang="en-US" sz="2400" dirty="0"/>
              <a:t> </a:t>
            </a:r>
            <a:r>
              <a:rPr lang="en-US" altLang="zh-CN" sz="2400" dirty="0"/>
              <a:t>allocation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blocks</a:t>
            </a:r>
          </a:p>
          <a:p>
            <a:pPr lvl="1"/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expand</a:t>
            </a:r>
            <a:r>
              <a:rPr lang="zh-CN" altLang="en-US" sz="2200" dirty="0"/>
              <a:t> </a:t>
            </a:r>
            <a:r>
              <a:rPr lang="en-US" altLang="zh-CN" sz="2200" dirty="0"/>
              <a:t>file,</a:t>
            </a:r>
            <a:r>
              <a:rPr lang="zh-CN" altLang="en-US" sz="2200" dirty="0"/>
              <a:t> </a:t>
            </a:r>
            <a:r>
              <a:rPr lang="en-US" altLang="zh-CN" sz="2200" dirty="0"/>
              <a:t>first</a:t>
            </a:r>
            <a:r>
              <a:rPr lang="zh-CN" altLang="en-US" sz="2200" dirty="0"/>
              <a:t> </a:t>
            </a:r>
            <a:r>
              <a:rPr lang="en-US" altLang="zh-CN" sz="2200" dirty="0"/>
              <a:t>try</a:t>
            </a:r>
            <a:r>
              <a:rPr lang="zh-CN" altLang="en-US" sz="2200" dirty="0"/>
              <a:t> </a:t>
            </a:r>
            <a:r>
              <a:rPr lang="en-US" altLang="zh-CN" sz="2200" dirty="0"/>
              <a:t>successive</a:t>
            </a:r>
            <a:r>
              <a:rPr lang="zh-CN" altLang="en-US" sz="2200" dirty="0"/>
              <a:t> </a:t>
            </a:r>
            <a:r>
              <a:rPr lang="en-US" altLang="zh-CN" sz="2200" dirty="0"/>
              <a:t>blocks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br>
              <a:rPr lang="en-US" altLang="zh-CN" sz="2200" dirty="0"/>
            </a:br>
            <a:r>
              <a:rPr lang="en-US" altLang="zh-CN" sz="2200" dirty="0"/>
              <a:t>bitmap,</a:t>
            </a:r>
            <a:r>
              <a:rPr lang="zh-CN" altLang="en-US" sz="2200" dirty="0"/>
              <a:t> </a:t>
            </a:r>
            <a:r>
              <a:rPr lang="en-US" altLang="zh-CN" sz="2200" dirty="0"/>
              <a:t>then</a:t>
            </a:r>
            <a:r>
              <a:rPr lang="zh-CN" altLang="en-US" sz="2200" dirty="0"/>
              <a:t> </a:t>
            </a:r>
            <a:r>
              <a:rPr lang="en-US" altLang="zh-CN" sz="2200" dirty="0"/>
              <a:t>choose</a:t>
            </a:r>
            <a:r>
              <a:rPr lang="zh-CN" altLang="en-US" sz="2200" dirty="0"/>
              <a:t> </a:t>
            </a:r>
            <a:r>
              <a:rPr lang="en-US" altLang="zh-CN" sz="2200" dirty="0"/>
              <a:t>new</a:t>
            </a:r>
            <a:r>
              <a:rPr lang="zh-CN" altLang="en-US" sz="2200" dirty="0"/>
              <a:t> </a:t>
            </a:r>
            <a:r>
              <a:rPr lang="en-US" altLang="zh-CN" sz="2200" dirty="0"/>
              <a:t>range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blocks</a:t>
            </a:r>
          </a:p>
          <a:p>
            <a:pPr lvl="1"/>
            <a:r>
              <a:rPr lang="en-US" altLang="zh-CN" sz="2200" dirty="0"/>
              <a:t>Few</a:t>
            </a:r>
            <a:r>
              <a:rPr lang="zh-CN" altLang="en-US" sz="2200" dirty="0"/>
              <a:t> </a:t>
            </a:r>
            <a:r>
              <a:rPr lang="en-US" altLang="zh-CN" sz="2200" dirty="0"/>
              <a:t>little</a:t>
            </a:r>
            <a:r>
              <a:rPr lang="zh-CN" altLang="en-US" sz="2200" dirty="0"/>
              <a:t> </a:t>
            </a:r>
            <a:r>
              <a:rPr lang="en-US" altLang="zh-CN" sz="2200" dirty="0"/>
              <a:t>holes</a:t>
            </a:r>
            <a:r>
              <a:rPr lang="zh-CN" altLang="en-US" sz="2200" dirty="0"/>
              <a:t> </a:t>
            </a:r>
            <a:r>
              <a:rPr lang="en-US" altLang="zh-CN" sz="2200" dirty="0"/>
              <a:t>at</a:t>
            </a:r>
            <a:r>
              <a:rPr lang="zh-CN" altLang="en-US" sz="2200" dirty="0"/>
              <a:t> </a:t>
            </a:r>
            <a:r>
              <a:rPr lang="en-US" altLang="zh-CN" sz="2200" dirty="0"/>
              <a:t>start,</a:t>
            </a:r>
            <a:r>
              <a:rPr lang="zh-CN" altLang="en-US" sz="2200" dirty="0"/>
              <a:t> </a:t>
            </a:r>
            <a:r>
              <a:rPr lang="en-US" altLang="zh-CN" sz="2200" dirty="0"/>
              <a:t>big</a:t>
            </a:r>
            <a:r>
              <a:rPr lang="zh-CN" altLang="en-US" sz="2200" dirty="0"/>
              <a:t> </a:t>
            </a:r>
            <a:r>
              <a:rPr lang="en-US" altLang="zh-CN" sz="2200" dirty="0"/>
              <a:t>sequential</a:t>
            </a:r>
            <a:br>
              <a:rPr lang="en-US" altLang="zh-CN" sz="2200" dirty="0"/>
            </a:br>
            <a:r>
              <a:rPr lang="en-US" altLang="zh-CN" sz="2200" dirty="0"/>
              <a:t>runs</a:t>
            </a:r>
            <a:r>
              <a:rPr lang="zh-CN" altLang="en-US" sz="2200" dirty="0"/>
              <a:t> </a:t>
            </a:r>
            <a:r>
              <a:rPr lang="en-US" altLang="zh-CN" sz="2200" dirty="0"/>
              <a:t>at</a:t>
            </a:r>
            <a:r>
              <a:rPr lang="zh-CN" altLang="en-US" sz="2200" dirty="0"/>
              <a:t> </a:t>
            </a:r>
            <a:r>
              <a:rPr lang="en-US" altLang="zh-CN" sz="2200" dirty="0"/>
              <a:t>end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group</a:t>
            </a:r>
          </a:p>
          <a:p>
            <a:pPr lvl="1"/>
            <a:r>
              <a:rPr lang="en-US" altLang="zh-CN" sz="2200" dirty="0"/>
              <a:t>Avoids</a:t>
            </a:r>
            <a:r>
              <a:rPr lang="zh-CN" altLang="en-US" sz="2200" dirty="0"/>
              <a:t> </a:t>
            </a:r>
            <a:r>
              <a:rPr lang="en-US" altLang="zh-CN" sz="2200" dirty="0"/>
              <a:t>fragmentation</a:t>
            </a:r>
          </a:p>
          <a:p>
            <a:pPr lvl="1"/>
            <a:r>
              <a:rPr lang="en-US" altLang="zh-CN" sz="2200" dirty="0"/>
              <a:t>Sequential</a:t>
            </a:r>
            <a:r>
              <a:rPr lang="zh-CN" altLang="en-US" sz="2200" dirty="0"/>
              <a:t> </a:t>
            </a:r>
            <a:r>
              <a:rPr lang="en-US" altLang="zh-CN" sz="2200" dirty="0"/>
              <a:t>layout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big</a:t>
            </a:r>
            <a:r>
              <a:rPr lang="zh-CN" altLang="en-US" sz="2200" dirty="0"/>
              <a:t> </a:t>
            </a:r>
            <a:r>
              <a:rPr lang="en-US" altLang="zh-CN" sz="2200" dirty="0"/>
              <a:t>files</a:t>
            </a:r>
          </a:p>
          <a:p>
            <a:r>
              <a:rPr lang="en-US" altLang="zh-CN" sz="2400" dirty="0"/>
              <a:t>Important:</a:t>
            </a:r>
            <a:r>
              <a:rPr lang="zh-CN" altLang="en-US" sz="2400" dirty="0"/>
              <a:t> </a:t>
            </a:r>
            <a:r>
              <a:rPr lang="en-US" altLang="zh-CN" sz="2400" dirty="0"/>
              <a:t>keep</a:t>
            </a:r>
            <a:r>
              <a:rPr lang="zh-CN" altLang="en-US" sz="2400" dirty="0"/>
              <a:t> </a:t>
            </a:r>
            <a:r>
              <a:rPr lang="en-US" altLang="zh-CN" sz="2400" dirty="0"/>
              <a:t>10%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free!</a:t>
            </a:r>
          </a:p>
          <a:p>
            <a:pPr lvl="1"/>
            <a:r>
              <a:rPr lang="en-US" altLang="zh-CN" sz="2200" dirty="0"/>
              <a:t>Reserve</a:t>
            </a:r>
            <a:r>
              <a:rPr lang="zh-CN" altLang="en-US" sz="2200" dirty="0"/>
              <a:t> </a:t>
            </a:r>
            <a:r>
              <a:rPr lang="en-US" altLang="zh-CN" sz="2200" dirty="0"/>
              <a:t>space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Block</a:t>
            </a:r>
            <a:r>
              <a:rPr lang="zh-CN" altLang="en-US" sz="2200" dirty="0"/>
              <a:t> </a:t>
            </a:r>
            <a:r>
              <a:rPr lang="en-US" altLang="zh-CN" sz="2200" dirty="0"/>
              <a:t>Group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56DDB-098B-DD43-A754-89FD19B771B9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726B8-7EAE-E44E-B1F9-ED23F8A8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5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9B75-BD6C-F748-A13B-90E164C9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8414F9-FD1E-1C49-9207-042D3AF0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49628"/>
            <a:ext cx="3048000" cy="2286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FB0C6-F827-3944-85F0-F134EB90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3" y="1310995"/>
            <a:ext cx="5309181" cy="389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276ED-6839-F84C-9928-E97C604450EF}"/>
              </a:ext>
            </a:extLst>
          </p:cNvPr>
          <p:cNvSpPr txBox="1"/>
          <p:nvPr/>
        </p:nvSpPr>
        <p:spPr>
          <a:xfrm>
            <a:off x="15032" y="5206693"/>
            <a:ext cx="709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https://www.cs.uic.edu/~jbell/CourseNotes/OperatingSystems/10_MassStorage.html</a:t>
            </a:r>
            <a:br>
              <a:rPr lang="en-US" altLang="zh-CN" sz="1400" dirty="0"/>
            </a:b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www.youtube.com</a:t>
            </a:r>
            <a:r>
              <a:rPr lang="en-US" altLang="zh-CN" sz="1400" dirty="0"/>
              <a:t>/</a:t>
            </a:r>
            <a:r>
              <a:rPr lang="en-US" altLang="zh-CN" sz="1400" dirty="0" err="1"/>
              <a:t>watch?v</a:t>
            </a:r>
            <a:r>
              <a:rPr lang="en-US" altLang="zh-CN" sz="1400" dirty="0"/>
              <a:t>=BlB49F6ExkQ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262E5D-3260-E74E-A9DF-2BBE9F26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CFE3-44FC-B44C-972B-DB4CFCF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First-fit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2D6E8-9F09-7B42-B1CD-640DCD9C4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200" y="1333500"/>
            <a:ext cx="6177600" cy="377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8A7F5-BCE8-B84D-9C70-7158030C4D1B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36A7DB-6168-114E-A68D-376ACBBF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0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CFE3-44FC-B44C-972B-DB4CFCF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A7F5-BCE8-B84D-9C70-7158030C4D1B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88DC8-F008-0946-9A6B-D59BC3E4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649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Pros</a:t>
            </a:r>
          </a:p>
          <a:p>
            <a:pPr lvl="1"/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pPr lvl="1"/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pPr lvl="1"/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defragmentation</a:t>
            </a:r>
            <a:r>
              <a:rPr lang="zh-CN" altLang="en-US" dirty="0"/>
              <a:t> </a:t>
            </a:r>
            <a:r>
              <a:rPr lang="en-US" altLang="zh-CN" dirty="0"/>
              <a:t>necessary!</a:t>
            </a:r>
          </a:p>
          <a:p>
            <a:r>
              <a:rPr lang="en-US" altLang="zh-CN" dirty="0"/>
              <a:t>Cons</a:t>
            </a:r>
          </a:p>
          <a:p>
            <a:pPr lvl="1"/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tiny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block)</a:t>
            </a:r>
          </a:p>
          <a:p>
            <a:pPr lvl="1"/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contiguous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</a:p>
          <a:p>
            <a:pPr lvl="1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reserve</a:t>
            </a:r>
            <a:r>
              <a:rPr lang="zh-CN" altLang="en-US" dirty="0"/>
              <a:t> </a:t>
            </a:r>
            <a:r>
              <a:rPr lang="en-US" altLang="zh-CN" dirty="0"/>
              <a:t>10~20%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C75B26-9BCA-4845-B65C-62372441924C}"/>
              </a:ext>
            </a:extLst>
          </p:cNvPr>
          <p:cNvSpPr/>
          <p:nvPr/>
        </p:nvSpPr>
        <p:spPr>
          <a:xfrm>
            <a:off x="3328832" y="5140673"/>
            <a:ext cx="5976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Q: How</a:t>
            </a:r>
            <a:r>
              <a:rPr lang="zh-CN" altLang="en-US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lang="zh-CN" altLang="en-US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improve?</a:t>
            </a:r>
            <a:endParaRPr lang="en-US" altLang="zh-CN" sz="32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A279-6E47-6841-9123-CFFE06B2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62524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C8EC7-8174-4A4C-98FB-02F5BD1E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6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Floppy</a:t>
            </a:r>
            <a:r>
              <a:rPr lang="zh-CN" altLang="en-US" sz="2400" dirty="0"/>
              <a:t> </a:t>
            </a:r>
            <a:r>
              <a:rPr lang="en-US" altLang="zh-CN" sz="2400" dirty="0"/>
              <a:t>disk</a:t>
            </a:r>
            <a:r>
              <a:rPr lang="zh-CN" altLang="en-US" sz="2400" dirty="0"/>
              <a:t> </a:t>
            </a:r>
            <a:r>
              <a:rPr lang="en-US" altLang="zh-CN" sz="2400" dirty="0"/>
              <a:t>(3.5</a:t>
            </a:r>
            <a:r>
              <a:rPr lang="en-US" altLang="zh-CN" sz="2400" dirty="0">
                <a:latin typeface="+mn-lt"/>
              </a:rPr>
              <a:t>”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5.25</a:t>
            </a:r>
            <a:r>
              <a:rPr lang="en-US" altLang="zh-CN" sz="2400" dirty="0">
                <a:latin typeface="+mn-lt"/>
              </a:rPr>
              <a:t>”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Tape</a:t>
            </a:r>
          </a:p>
          <a:p>
            <a:r>
              <a:rPr lang="en-US" altLang="zh-CN" sz="2400" dirty="0"/>
              <a:t>CD/DVD</a:t>
            </a:r>
          </a:p>
          <a:p>
            <a:r>
              <a:rPr lang="en-US" altLang="zh-CN" sz="2400" dirty="0"/>
              <a:t>HDD</a:t>
            </a:r>
          </a:p>
          <a:p>
            <a:r>
              <a:rPr lang="en-US" altLang="zh-CN" sz="2400" dirty="0"/>
              <a:t>Flash/SSD</a:t>
            </a:r>
          </a:p>
          <a:p>
            <a:r>
              <a:rPr lang="en-US" altLang="zh-CN" sz="2400" dirty="0"/>
              <a:t>NVM</a:t>
            </a:r>
          </a:p>
          <a:p>
            <a:endParaRPr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38A51-99EC-2F41-8D03-F9293760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32" y="1489348"/>
            <a:ext cx="2893887" cy="3389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9503A-1591-B443-AAD2-032AEBE769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369" y="2431058"/>
            <a:ext cx="3264363" cy="24482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410DA-9900-A54F-8860-B4D14941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36290-A1C4-F041-9D91-7C3D11E4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B0C6F-23B1-AD47-BC14-B7C3B7D9B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12805-3D2E-864E-ADC0-DE9EF0E1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98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3C429-0B7C-254E-81E8-02474A38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9EA48-B03D-4344-ADB1-41995E2BC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961319"/>
            <a:ext cx="5080860" cy="45248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16C2D4-546C-F94B-B53F-FBF28CE5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</a:p>
          <a:p>
            <a:pPr lvl="1"/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</a:p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</a:p>
          <a:p>
            <a:pPr lvl="1"/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3C95E-BBB8-D343-AA25-D9714F9A754F}"/>
              </a:ext>
            </a:extLst>
          </p:cNvPr>
          <p:cNvSpPr txBox="1"/>
          <p:nvPr/>
        </p:nvSpPr>
        <p:spPr>
          <a:xfrm>
            <a:off x="35496" y="5449788"/>
            <a:ext cx="7996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www.embedded.com</a:t>
            </a:r>
            <a:r>
              <a:rPr lang="en-US" altLang="zh-CN" sz="1200" dirty="0"/>
              <a:t>/design/prototyping-and-development/4460910/Flash-101--NAND-Flash-vs-NOR-Flash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0A3FB-F363-FE4C-B9D3-9002F096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49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1BF-E638-254A-9F34-41E4A67F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F7102-ABE7-394D-850C-E305E2B7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837" y="1237320"/>
            <a:ext cx="6150326" cy="3963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4D401-90E9-E14E-91F1-F350C7D6F212}"/>
              </a:ext>
            </a:extLst>
          </p:cNvPr>
          <p:cNvSpPr txBox="1"/>
          <p:nvPr/>
        </p:nvSpPr>
        <p:spPr>
          <a:xfrm>
            <a:off x="251520" y="530933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/>
              <a:t>Toshiba NAND vs. NOR Flash Memory Technology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8B481-310E-1540-B21B-B38F48CD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4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1BF-E638-254A-9F34-41E4A67F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429310" cy="900442"/>
          </a:xfrm>
        </p:spPr>
        <p:txBody>
          <a:bodyPr>
            <a:normAutofit/>
          </a:bodyPr>
          <a:lstStyle/>
          <a:p>
            <a:r>
              <a:rPr lang="en-US" altLang="zh-CN" dirty="0"/>
              <a:t>NAND and NOR Operating Specifications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F7102-ABE7-394D-850C-E305E2B7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162" y="1777380"/>
            <a:ext cx="8628348" cy="2736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4D401-90E9-E14E-91F1-F350C7D6F212}"/>
              </a:ext>
            </a:extLst>
          </p:cNvPr>
          <p:cNvSpPr txBox="1"/>
          <p:nvPr/>
        </p:nvSpPr>
        <p:spPr>
          <a:xfrm>
            <a:off x="251520" y="530933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/>
              <a:t>Toshiba NAND vs. NOR Flash Memory Technology</a:t>
            </a:r>
            <a:r>
              <a:rPr lang="zh-CN" altLang="en-US" i="1" dirty="0"/>
              <a:t> </a:t>
            </a:r>
            <a:r>
              <a:rPr lang="en-US" i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DF0F-70DF-114F-A4BB-089CA018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17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3BFC3-1DC6-A948-9890-33924F2F6F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624" y="-1322"/>
            <a:ext cx="3127376" cy="228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</a:t>
            </a:r>
            <a:r>
              <a:rPr lang="zh-CN" altLang="en-US" dirty="0"/>
              <a:t> </a:t>
            </a:r>
            <a:r>
              <a:rPr lang="en-US" altLang="zh-CN" dirty="0"/>
              <a:t>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(NAND)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disk organization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b="1" dirty="0"/>
              <a:t>chip/package</a:t>
            </a:r>
            <a:br>
              <a:rPr lang="en-US" altLang="zh-CN" dirty="0"/>
            </a:br>
            <a:r>
              <a:rPr lang="en-US" altLang="zh-CN" dirty="0"/>
              <a:t>=&gt; 1/2/4</a:t>
            </a:r>
            <a:r>
              <a:rPr lang="zh-CN" altLang="en-US" dirty="0"/>
              <a:t> </a:t>
            </a:r>
            <a:r>
              <a:rPr lang="en-US" altLang="zh-CN" b="1" dirty="0"/>
              <a:t>dies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1/2</a:t>
            </a:r>
            <a:r>
              <a:rPr lang="zh-CN" altLang="en-US" dirty="0"/>
              <a:t> </a:t>
            </a:r>
            <a:r>
              <a:rPr lang="en-US" altLang="zh-CN" b="1" dirty="0"/>
              <a:t>planes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b="1" dirty="0"/>
              <a:t>blocks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b="1" dirty="0"/>
              <a:t>pages</a:t>
            </a:r>
            <a:br>
              <a:rPr lang="en-US" altLang="zh-CN" dirty="0"/>
            </a:br>
            <a:r>
              <a:rPr lang="en-US" altLang="zh-CN" dirty="0"/>
              <a:t>=&gt; n</a:t>
            </a:r>
            <a:r>
              <a:rPr lang="zh-CN" altLang="en-US" dirty="0"/>
              <a:t> </a:t>
            </a:r>
            <a:r>
              <a:rPr lang="en-US" altLang="zh-CN" b="1" dirty="0"/>
              <a:t>cells</a:t>
            </a:r>
            <a:br>
              <a:rPr lang="en-US" altLang="zh-CN" b="1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b="1" dirty="0"/>
              <a:t>1/2/3/4</a:t>
            </a:r>
            <a:r>
              <a:rPr lang="zh-CN" altLang="en-US" b="1" dirty="0"/>
              <a:t> </a:t>
            </a:r>
            <a:r>
              <a:rPr lang="en-US" altLang="zh-CN" b="1" dirty="0"/>
              <a:t>levels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1DF0A-F5D1-A843-8266-6C5DD24E215D}"/>
              </a:ext>
            </a:extLst>
          </p:cNvPr>
          <p:cNvSpPr txBox="1"/>
          <p:nvPr/>
        </p:nvSpPr>
        <p:spPr>
          <a:xfrm>
            <a:off x="0" y="5449788"/>
            <a:ext cx="8417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www.extremetech.com</a:t>
            </a:r>
            <a:r>
              <a:rPr lang="en-US" altLang="zh-CN" sz="1200" dirty="0"/>
              <a:t>/electronics/274944-samsungs-new-v-nand-could-mean-cheap-plentiful-multi-terabyte-ssds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7EE1C-0D7B-224F-84CC-493CD2589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5" y="2317682"/>
            <a:ext cx="4102861" cy="30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5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74B4-E5F1-CC4D-B44E-715532B6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</a:t>
            </a:r>
            <a:r>
              <a:rPr lang="zh-CN" altLang="en-US" dirty="0"/>
              <a:t> </a:t>
            </a:r>
            <a:r>
              <a:rPr lang="en-US" altLang="zh-CN" dirty="0"/>
              <a:t>Organization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916F-59DD-3E49-BE48-AEBCC5CF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5050904" cy="3771636"/>
          </a:xfrm>
        </p:spPr>
        <p:txBody>
          <a:bodyPr/>
          <a:lstStyle/>
          <a:p>
            <a:r>
              <a:rPr lang="en-US" altLang="zh-CN" dirty="0"/>
              <a:t>Channel</a:t>
            </a:r>
          </a:p>
          <a:p>
            <a:pPr lvl="1"/>
            <a:r>
              <a:rPr lang="en-US" altLang="zh-CN" dirty="0"/>
              <a:t>T</a:t>
            </a:r>
            <a:r>
              <a:rPr lang="en-US" dirty="0"/>
              <a:t>he number of flash chips the controller can talk to simultaneously</a:t>
            </a:r>
            <a:endParaRPr lang="en-US" altLang="zh-CN" dirty="0"/>
          </a:p>
          <a:p>
            <a:r>
              <a:rPr lang="en-US" altLang="zh-CN" dirty="0"/>
              <a:t>Multi-channel</a:t>
            </a:r>
          </a:p>
          <a:p>
            <a:pPr lvl="1"/>
            <a:r>
              <a:rPr lang="en-US" altLang="zh-CN" dirty="0"/>
              <a:t>Low-end:</a:t>
            </a:r>
            <a:r>
              <a:rPr lang="zh-CN" altLang="en-US" dirty="0"/>
              <a:t> </a:t>
            </a:r>
            <a:r>
              <a:rPr lang="en-US" altLang="zh-CN" dirty="0"/>
              <a:t>2/4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</a:p>
          <a:p>
            <a:pPr lvl="1"/>
            <a:r>
              <a:rPr lang="en-US" altLang="zh-CN" dirty="0"/>
              <a:t>High-end:</a:t>
            </a:r>
            <a:r>
              <a:rPr lang="zh-CN" altLang="en-US" dirty="0"/>
              <a:t> </a:t>
            </a:r>
            <a:r>
              <a:rPr lang="en-US" altLang="zh-CN" dirty="0"/>
              <a:t>8/10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C7CFE-86D9-8244-9044-3D67FE3D5B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0"/>
            <a:ext cx="4576694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E9246-2918-AC49-9129-23B24EF51386}"/>
              </a:ext>
            </a:extLst>
          </p:cNvPr>
          <p:cNvSpPr txBox="1"/>
          <p:nvPr/>
        </p:nvSpPr>
        <p:spPr>
          <a:xfrm>
            <a:off x="0" y="5459364"/>
            <a:ext cx="8562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www.cactus-tech.com</a:t>
            </a:r>
            <a:r>
              <a:rPr lang="en-US" altLang="zh-CN" sz="1200" dirty="0"/>
              <a:t>/resources/blog/details/solid-state-drive-primer-8-controller-architecture-channels-and-banks/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07C5-3C56-DE49-B1B4-0BBB533F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9B75-BD6C-F748-A13B-90E164C9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FB0C6-F827-3944-85F0-F134EB90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3" y="1310995"/>
            <a:ext cx="5309181" cy="389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276ED-6839-F84C-9928-E97C604450EF}"/>
              </a:ext>
            </a:extLst>
          </p:cNvPr>
          <p:cNvSpPr txBox="1"/>
          <p:nvPr/>
        </p:nvSpPr>
        <p:spPr>
          <a:xfrm>
            <a:off x="15032" y="5206693"/>
            <a:ext cx="709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https://www.cs.uic.edu/~jbell/CourseNotes/OperatingSystems/10_MassStorage.html</a:t>
            </a:r>
            <a:br>
              <a:rPr lang="en-US" altLang="zh-CN" sz="1400" dirty="0"/>
            </a:b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www.youtube.com</a:t>
            </a:r>
            <a:r>
              <a:rPr lang="en-US" altLang="zh-CN" sz="1400" dirty="0"/>
              <a:t>/</a:t>
            </a:r>
            <a:r>
              <a:rPr lang="en-US" altLang="zh-CN" sz="1400" dirty="0" err="1"/>
              <a:t>watch?v</a:t>
            </a:r>
            <a:r>
              <a:rPr lang="en-US" altLang="zh-CN" sz="1400" dirty="0"/>
              <a:t>=BlB49F6ExkQ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DDC2E-A4E3-3C49-B6F0-50DC0316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</a:p>
          <a:p>
            <a:pPr lvl="1"/>
            <a:r>
              <a:rPr lang="en-US" altLang="zh-CN" dirty="0"/>
              <a:t>5400/7200</a:t>
            </a:r>
            <a:r>
              <a:rPr lang="zh-CN" altLang="en-US" dirty="0"/>
              <a:t> </a:t>
            </a:r>
            <a:r>
              <a:rPr lang="en-US" altLang="zh-CN" dirty="0"/>
              <a:t>rpm</a:t>
            </a:r>
          </a:p>
          <a:p>
            <a:r>
              <a:rPr lang="en-US" altLang="zh-CN" dirty="0"/>
              <a:t>Seek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lvl="1"/>
            <a:r>
              <a:rPr lang="en-US" altLang="zh-CN" dirty="0"/>
              <a:t>~</a:t>
            </a:r>
            <a:r>
              <a:rPr lang="en-US" altLang="zh-CN" dirty="0" err="1"/>
              <a:t>ms</a:t>
            </a:r>
            <a:endParaRPr lang="en-US" altLang="zh-CN" dirty="0"/>
          </a:p>
          <a:p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5E4A67-A3B7-2B45-B50F-48DE5517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 Characteristics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9308"/>
            <a:ext cx="8363272" cy="397582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Asymmetric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read/write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erase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operations</a:t>
            </a:r>
          </a:p>
          <a:p>
            <a:pPr lvl="1"/>
            <a:r>
              <a:rPr lang="en-US" altLang="zh-CN" sz="1800" dirty="0"/>
              <a:t>A “</a:t>
            </a:r>
            <a:r>
              <a:rPr lang="en-US" altLang="zh-CN" sz="1800" b="1" dirty="0"/>
              <a:t>page</a:t>
            </a:r>
            <a:r>
              <a:rPr lang="en-US" altLang="zh-CN" sz="1800" dirty="0"/>
              <a:t>” is a unit of read/write (8-16KB)</a:t>
            </a:r>
          </a:p>
          <a:p>
            <a:pPr lvl="1"/>
            <a:r>
              <a:rPr lang="en-US" altLang="zh-CN" sz="1800" dirty="0"/>
              <a:t>A “</a:t>
            </a:r>
            <a:r>
              <a:rPr lang="en-US" altLang="zh-CN" sz="1800" b="1" dirty="0"/>
              <a:t>block</a:t>
            </a:r>
            <a:r>
              <a:rPr lang="en-US" altLang="zh-CN" sz="1800" dirty="0"/>
              <a:t>” is a unit of erase (4-8MB)</a:t>
            </a:r>
          </a:p>
          <a:p>
            <a:r>
              <a:rPr lang="en-US" altLang="zh-CN" sz="2400" dirty="0"/>
              <a:t>Program/Erase</a:t>
            </a:r>
            <a:r>
              <a:rPr lang="zh-CN" altLang="en-US" sz="2400" dirty="0"/>
              <a:t> </a:t>
            </a:r>
            <a:r>
              <a:rPr lang="en-US" altLang="zh-CN" sz="2400" dirty="0"/>
              <a:t>cycles</a:t>
            </a:r>
          </a:p>
          <a:p>
            <a:pPr lvl="1"/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Erase-before-write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dirty="0"/>
              <a:t>restriction</a:t>
            </a:r>
          </a:p>
          <a:p>
            <a:pPr lvl="1"/>
            <a:r>
              <a:rPr lang="en-US" altLang="zh-CN" sz="1800" dirty="0"/>
              <a:t>The number of erase cycles allowed for each block is limited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1026" name="Picture 2" descr="https://flashdba.files.wordpress.com/2014/06/nand-flash-die-layou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3742125"/>
            <a:ext cx="2638497" cy="193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ND-flash-page-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914" y="3721596"/>
            <a:ext cx="4186148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57200"/>
            <a:ext cx="7461448" cy="952500"/>
          </a:xfrm>
        </p:spPr>
        <p:txBody>
          <a:bodyPr/>
          <a:lstStyle/>
          <a:p>
            <a:r>
              <a:rPr lang="en-US" altLang="zh-CN" dirty="0"/>
              <a:t>Flash Disk Characteristics cont</a:t>
            </a:r>
            <a:r>
              <a:rPr lang="en-US" altLang="zh-CN" dirty="0">
                <a:latin typeface="+mj-lt"/>
              </a:rPr>
              <a:t>’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55327"/>
            <a:ext cx="8496944" cy="444590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Random access</a:t>
            </a:r>
          </a:p>
          <a:p>
            <a:pPr lvl="1"/>
            <a:r>
              <a:rPr lang="en-US" altLang="zh-CN" dirty="0"/>
              <a:t>Disk file system are optimized to avoid disk seeks whenever possible</a:t>
            </a:r>
          </a:p>
          <a:p>
            <a:pPr lvl="1"/>
            <a:r>
              <a:rPr lang="en-US" altLang="zh-CN" dirty="0"/>
              <a:t>Flash device impose no seek latency</a:t>
            </a:r>
            <a:endParaRPr lang="en-US" altLang="zh-CN" sz="1083" dirty="0"/>
          </a:p>
          <a:p>
            <a:r>
              <a:rPr lang="en-US" altLang="zh-CN" dirty="0"/>
              <a:t>Wear leaving</a:t>
            </a:r>
          </a:p>
          <a:p>
            <a:pPr lvl="1"/>
            <a:r>
              <a:rPr lang="en-US" altLang="zh-CN" dirty="0"/>
              <a:t>Flash device tend to wear out when a single block is repeatedly overwritten</a:t>
            </a:r>
          </a:p>
          <a:p>
            <a:pPr lvl="1"/>
            <a:r>
              <a:rPr lang="en-US" altLang="zh-CN" dirty="0"/>
              <a:t>Designed to spread out writes evenly</a:t>
            </a:r>
            <a:endParaRPr lang="en-US" altLang="zh-CN" sz="1083" dirty="0"/>
          </a:p>
          <a:p>
            <a:r>
              <a:rPr lang="en-US" altLang="zh-CN" dirty="0"/>
              <a:t>Heterogeneous cells</a:t>
            </a:r>
          </a:p>
          <a:p>
            <a:pPr lvl="1"/>
            <a:r>
              <a:rPr lang="en-US" altLang="zh-CN" dirty="0"/>
              <a:t>SLC (single level cell) and MLC (multi level cell),</a:t>
            </a:r>
            <a:r>
              <a:rPr lang="zh-CN" altLang="en-US" dirty="0"/>
              <a:t> </a:t>
            </a:r>
            <a:r>
              <a:rPr lang="en-US" altLang="zh-CN" dirty="0"/>
              <a:t>TLC,</a:t>
            </a:r>
            <a:r>
              <a:rPr lang="zh-CN" altLang="en-US" dirty="0"/>
              <a:t> </a:t>
            </a:r>
            <a:r>
              <a:rPr lang="en-US" altLang="zh-CN" dirty="0"/>
              <a:t>QLC</a:t>
            </a:r>
          </a:p>
          <a:p>
            <a:r>
              <a:rPr lang="en-US" altLang="zh-CN" dirty="0"/>
              <a:t>Multi-channel</a:t>
            </a:r>
          </a:p>
          <a:p>
            <a:pPr lvl="1"/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57200"/>
            <a:ext cx="7461448" cy="952500"/>
          </a:xfrm>
        </p:spPr>
        <p:txBody>
          <a:bodyPr/>
          <a:lstStyle/>
          <a:p>
            <a:r>
              <a:rPr lang="en-US" dirty="0"/>
              <a:t>Flash for File 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55327"/>
            <a:ext cx="7782943" cy="4342467"/>
          </a:xfrm>
        </p:spPr>
        <p:txBody>
          <a:bodyPr>
            <a:normAutofit/>
          </a:bodyPr>
          <a:lstStyle/>
          <a:p>
            <a:r>
              <a:rPr lang="en-US" altLang="zh-CN" dirty="0"/>
              <a:t>Simplest method – direct 1:1 mapping</a:t>
            </a:r>
          </a:p>
          <a:p>
            <a:pPr lvl="1"/>
            <a:r>
              <a:rPr lang="en-US" altLang="zh-CN" dirty="0"/>
              <a:t>Good for read-only operations</a:t>
            </a:r>
          </a:p>
          <a:p>
            <a:pPr lvl="1"/>
            <a:r>
              <a:rPr lang="en-US" altLang="zh-CN" dirty="0"/>
              <a:t>No wear-levelling</a:t>
            </a:r>
          </a:p>
          <a:p>
            <a:pPr lvl="1"/>
            <a:r>
              <a:rPr lang="en-US" altLang="zh-CN" dirty="0"/>
              <a:t>Very unsafe (on power loss)</a:t>
            </a:r>
            <a:endParaRPr lang="en-US" altLang="zh-CN" sz="1083" dirty="0"/>
          </a:p>
          <a:p>
            <a:r>
              <a:rPr lang="en-US" altLang="zh-CN" dirty="0"/>
              <a:t>Flash Translation Layer (FTL) keeps track of sectors</a:t>
            </a:r>
          </a:p>
          <a:p>
            <a:pPr lvl="1"/>
            <a:r>
              <a:rPr lang="en-US" altLang="zh-CN" dirty="0"/>
              <a:t>Suitable for a writable FS</a:t>
            </a:r>
          </a:p>
          <a:p>
            <a:pPr lvl="1"/>
            <a:r>
              <a:rPr lang="en-US" altLang="zh-CN" dirty="0"/>
              <a:t>Wear levelling, reliable operation</a:t>
            </a:r>
          </a:p>
          <a:p>
            <a:pPr lvl="1"/>
            <a:r>
              <a:rPr lang="en-US" altLang="zh-CN" dirty="0"/>
              <a:t>But, one journaling FS on top of the other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6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FTL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</a:p>
          <a:p>
            <a:pPr lvl="1"/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</a:p>
          <a:p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FTL:</a:t>
            </a:r>
            <a:r>
              <a:rPr lang="zh-CN" altLang="en-US" dirty="0"/>
              <a:t> </a:t>
            </a:r>
            <a:r>
              <a:rPr lang="en-US" altLang="zh-CN" dirty="0"/>
              <a:t>Open-channel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placement,</a:t>
            </a:r>
            <a:r>
              <a:rPr lang="zh-CN" altLang="en-US" dirty="0"/>
              <a:t> </a:t>
            </a:r>
            <a:r>
              <a:rPr lang="en-US" altLang="zh-CN" dirty="0"/>
              <a:t>overprovisioning,</a:t>
            </a:r>
            <a:r>
              <a:rPr lang="zh-CN" altLang="en-US" dirty="0"/>
              <a:t> </a:t>
            </a:r>
            <a:r>
              <a:rPr lang="en-US" altLang="zh-CN" dirty="0"/>
              <a:t>scheduling,</a:t>
            </a:r>
            <a:r>
              <a:rPr lang="zh-CN" altLang="en-US" dirty="0"/>
              <a:t> </a:t>
            </a:r>
            <a:r>
              <a:rPr lang="en-US" altLang="zh-CN" dirty="0"/>
              <a:t>garbage</a:t>
            </a:r>
            <a:r>
              <a:rPr lang="zh-CN" altLang="en-US" dirty="0"/>
              <a:t> </a:t>
            </a:r>
            <a:r>
              <a:rPr lang="en-US" altLang="zh-CN" dirty="0"/>
              <a:t>collection,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wear</a:t>
            </a:r>
            <a:r>
              <a:rPr lang="zh-CN" altLang="en-US" dirty="0"/>
              <a:t> </a:t>
            </a:r>
            <a:r>
              <a:rPr lang="en-US" altLang="zh-CN" dirty="0"/>
              <a:t>leveling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E8F85-94A4-C940-ACCF-D8987A5A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5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CC7F6-4CC8-6346-9A9D-D6B47455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SMR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ECFEF-E315-864E-BCE0-A66B19AF6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Shingled magnetic recording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C568E-6AFB-5D40-B9B2-376C1BD34140}"/>
              </a:ext>
            </a:extLst>
          </p:cNvPr>
          <p:cNvSpPr txBox="1"/>
          <p:nvPr/>
        </p:nvSpPr>
        <p:spPr>
          <a:xfrm>
            <a:off x="179512" y="5391834"/>
            <a:ext cx="84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 err="1"/>
              <a:t>SMaRT</a:t>
            </a:r>
            <a:r>
              <a:rPr lang="en-US" i="1" dirty="0"/>
              <a:t>: An Approach to Shingled Magnetic Recording Translation</a:t>
            </a:r>
            <a:r>
              <a:rPr lang="en-US" altLang="zh-CN" i="1" dirty="0"/>
              <a:t>,</a:t>
            </a:r>
            <a:r>
              <a:rPr lang="zh-CN" altLang="en-US" i="1" dirty="0"/>
              <a:t> </a:t>
            </a:r>
            <a:r>
              <a:rPr lang="en-US" altLang="zh-CN" i="1" dirty="0"/>
              <a:t>FAST</a:t>
            </a:r>
            <a:r>
              <a:rPr lang="zh-CN" altLang="en-US" i="1" dirty="0"/>
              <a:t> </a:t>
            </a:r>
            <a:r>
              <a:rPr lang="en-US" altLang="zh-CN" i="1" dirty="0"/>
              <a:t>’17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1823E-C917-0240-8700-B970C28E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92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Traditional HDDs (perpendicular magnetic recording) are reaching </a:t>
            </a:r>
            <a:r>
              <a:rPr lang="en-US" sz="2400" b="1" dirty="0"/>
              <a:t>areal density limit</a:t>
            </a:r>
          </a:p>
          <a:p>
            <a:r>
              <a:rPr lang="en-US" sz="2400" dirty="0"/>
              <a:t>Shingled magnetic recording (SMR) is a new promising technology by </a:t>
            </a:r>
            <a:r>
              <a:rPr lang="en-US" sz="2400" b="1" dirty="0"/>
              <a:t>overlapping tracks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9F03C-2EE0-5040-88F8-CB38266BA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30599"/>
            <a:ext cx="4864100" cy="1701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A5165-659B-A64F-A43D-E453991B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655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975829"/>
          </a:xfrm>
        </p:spPr>
        <p:txBody>
          <a:bodyPr>
            <a:normAutofit/>
          </a:bodyPr>
          <a:lstStyle/>
          <a:p>
            <a:r>
              <a:rPr lang="en-US" sz="2400" dirty="0"/>
              <a:t>Write head width is larger than read head width </a:t>
            </a:r>
          </a:p>
          <a:p>
            <a:r>
              <a:rPr lang="en-US" sz="2400" dirty="0"/>
              <a:t>Write/update a block in place may destroy the valid data on the subsequent tracks if any </a:t>
            </a:r>
          </a:p>
          <a:p>
            <a:r>
              <a:rPr lang="en-US" sz="2400" dirty="0"/>
              <a:t>Sequential write is preferred 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2FBE3-1CA7-6549-864A-29CF9EE3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29582"/>
            <a:ext cx="2232248" cy="218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A8855-E55F-D34C-BAFC-0245318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91" y="2751819"/>
            <a:ext cx="3744416" cy="2658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9332-7270-3047-B572-83F6B9F2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3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0351-B579-5941-898A-15CEFCAD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Drives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CFC7-82C8-4F4A-8EFD-D72088D1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7328"/>
            <a:ext cx="8507288" cy="464984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Device-Managed SMR (DM-SMR)</a:t>
            </a:r>
          </a:p>
          <a:p>
            <a:pPr lvl="1"/>
            <a:r>
              <a:rPr lang="en-US" sz="1600" dirty="0"/>
              <a:t>The device handles address mapping</a:t>
            </a:r>
          </a:p>
          <a:p>
            <a:pPr lvl="1"/>
            <a:r>
              <a:rPr lang="en-US" sz="1600" dirty="0"/>
              <a:t>Block I/O interface</a:t>
            </a:r>
          </a:p>
          <a:p>
            <a:pPr lvl="1"/>
            <a:r>
              <a:rPr lang="en-US" sz="1600" dirty="0"/>
              <a:t>Drop-in replacement for HDDs</a:t>
            </a:r>
          </a:p>
          <a:p>
            <a:pPr lvl="1"/>
            <a:r>
              <a:rPr lang="en-US" sz="1600" dirty="0"/>
              <a:t>E.g., Seagate 8TB Archive</a:t>
            </a:r>
          </a:p>
          <a:p>
            <a:r>
              <a:rPr lang="en-US" sz="1800" dirty="0"/>
              <a:t>Host-Aware SMR (HA-SMR) – T10 and T13</a:t>
            </a:r>
          </a:p>
          <a:p>
            <a:pPr lvl="1"/>
            <a:r>
              <a:rPr lang="en-US" sz="1600" dirty="0"/>
              <a:t>The host is preferred to follow I/O rules (e.g., writing data sequentially to the location of write-pointer in each zone)</a:t>
            </a:r>
          </a:p>
          <a:p>
            <a:pPr lvl="1"/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violating the rules will be processed in a DM-SMR way. i.e., go to persistent cache</a:t>
            </a:r>
          </a:p>
          <a:p>
            <a:r>
              <a:rPr lang="en-US" sz="1800" dirty="0"/>
              <a:t>Host-Managed SMR (HM-SMR) – T10 and T13</a:t>
            </a:r>
          </a:p>
          <a:p>
            <a:pPr lvl="1"/>
            <a:r>
              <a:rPr lang="en-US" sz="1600" dirty="0"/>
              <a:t>The host has to strictly follow rules </a:t>
            </a:r>
          </a:p>
          <a:p>
            <a:pPr lvl="1"/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violating the rules will be rejected</a:t>
            </a:r>
          </a:p>
          <a:p>
            <a:pPr lvl="1"/>
            <a:r>
              <a:rPr lang="en-US" sz="1600" dirty="0"/>
              <a:t>E.g., WD/HGST 10TB </a:t>
            </a:r>
            <a:r>
              <a:rPr lang="en-US" sz="1600" dirty="0" err="1"/>
              <a:t>UltraStar</a:t>
            </a:r>
            <a:r>
              <a:rPr lang="en-US" sz="1600" dirty="0"/>
              <a:t> Ha10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8667B-BE36-D942-8FA7-AF607AF6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8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Drives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6540"/>
            <a:ext cx="9036496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Conventional</a:t>
            </a:r>
            <a:r>
              <a:rPr lang="zh-CN" altLang="en-US" sz="2000" dirty="0"/>
              <a:t> </a:t>
            </a:r>
            <a:r>
              <a:rPr lang="en-US" altLang="zh-CN" sz="2000" dirty="0"/>
              <a:t>Zones</a:t>
            </a:r>
          </a:p>
          <a:p>
            <a:pPr lvl="1"/>
            <a:r>
              <a:rPr lang="en-US" sz="1800" dirty="0"/>
              <a:t>Miscellaneous usages: metadata, journal, etc.</a:t>
            </a:r>
          </a:p>
          <a:p>
            <a:r>
              <a:rPr lang="en-US" sz="2000" dirty="0"/>
              <a:t>Shingled Zones</a:t>
            </a:r>
          </a:p>
          <a:p>
            <a:pPr lvl="1"/>
            <a:r>
              <a:rPr lang="en-US" sz="1800" dirty="0"/>
              <a:t>DM-SMR: Present a consecutive logical space to host </a:t>
            </a:r>
            <a:endParaRPr lang="en-US" sz="1600" dirty="0"/>
          </a:p>
          <a:p>
            <a:pPr lvl="1"/>
            <a:r>
              <a:rPr lang="en-US" sz="1800" dirty="0"/>
              <a:t>HM-SMR: </a:t>
            </a:r>
            <a:r>
              <a:rPr lang="en-US" altLang="zh-CN" sz="1800" dirty="0"/>
              <a:t>S</a:t>
            </a:r>
            <a:r>
              <a:rPr lang="en-US" sz="1800" dirty="0"/>
              <a:t>equential write required zones (fail violating I/</a:t>
            </a:r>
            <a:r>
              <a:rPr lang="en-US" sz="1800" dirty="0" err="1"/>
              <a:t>Os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HA-SMR: Sequential write preferred zones (direct violating I/</a:t>
            </a:r>
            <a:r>
              <a:rPr lang="en-US" sz="1800" dirty="0" err="1"/>
              <a:t>Os</a:t>
            </a:r>
            <a:r>
              <a:rPr lang="en-US" sz="1800" dirty="0"/>
              <a:t> to cache, GC later)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9528C-2695-EF4C-A871-C3C58944A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3613811"/>
            <a:ext cx="6912768" cy="20543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98F7D-5AB8-FE4A-9D2C-84E4B41B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19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Non-volatile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9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br>
              <a:rPr lang="en-US" altLang="zh-CN" dirty="0"/>
            </a:b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optimize file</a:t>
            </a:r>
            <a:r>
              <a:rPr lang="zh-CN" altLang="en-US" dirty="0"/>
              <a:t> </a:t>
            </a:r>
            <a:r>
              <a:rPr lang="en-US" altLang="zh-CN" dirty="0"/>
              <a:t>systems?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02" y="1129308"/>
            <a:ext cx="8028384" cy="315400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NVM Technologies</a:t>
            </a:r>
            <a:endParaRPr lang="en-US" dirty="0">
              <a:effectLst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5494" y="4153644"/>
            <a:ext cx="8229600" cy="13681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Persistent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Short access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Byte addressable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B447F-87FE-5C44-A7F9-ACEDFCF6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33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52" y="1684721"/>
            <a:ext cx="6300192" cy="243660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in DRAM backed by NAND Flash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Capacity is hard to scale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NVDIMM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352" y="3001516"/>
            <a:ext cx="4203430" cy="25725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C2786-B51B-A549-83C6-170E3436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21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Phase-Change Memory (PCM)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 data within phase-change material </a:t>
            </a:r>
          </a:p>
          <a:p>
            <a:pPr lvl="1"/>
            <a:r>
              <a:rPr lang="en-US" dirty="0"/>
              <a:t>Amorphous phase: high resistivity (0) </a:t>
            </a:r>
          </a:p>
          <a:p>
            <a:pPr lvl="1"/>
            <a:r>
              <a:rPr lang="en-US" dirty="0"/>
              <a:t>Crystalline phase : low resistivity (1)</a:t>
            </a:r>
          </a:p>
          <a:p>
            <a:r>
              <a:rPr lang="en-US" dirty="0"/>
              <a:t>Set phase via current pulse</a:t>
            </a:r>
          </a:p>
          <a:p>
            <a:pPr lvl="1"/>
            <a:r>
              <a:rPr lang="en-US" dirty="0"/>
              <a:t>Fast cooling → Amorphous</a:t>
            </a:r>
          </a:p>
          <a:p>
            <a:pPr lvl="1"/>
            <a:r>
              <a:rPr lang="en-US" dirty="0"/>
              <a:t>Slow cooling → Crystalline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2785492"/>
            <a:ext cx="2922805" cy="2785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92B0A-6B4E-604E-948F-C217D93B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7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Resistive RAM (RRAM)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by dissolving ions within electrolyte </a:t>
            </a:r>
            <a:r>
              <a:rPr lang="en-US" dirty="0" err="1"/>
              <a:t>memris</a:t>
            </a:r>
            <a:r>
              <a:rPr lang="en-US" altLang="zh-CN" dirty="0" err="1"/>
              <a:t>ti</a:t>
            </a:r>
            <a:r>
              <a:rPr lang="en-US" dirty="0" err="1"/>
              <a:t>ve</a:t>
            </a:r>
            <a:r>
              <a:rPr lang="en-US" dirty="0"/>
              <a:t> material (e.g., </a:t>
            </a:r>
            <a:r>
              <a:rPr lang="en-US" dirty="0" err="1"/>
              <a:t>TiOx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88809"/>
            <a:ext cx="7560394" cy="264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FFA9-1B24-BA43-A68F-69271A1F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26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Spin-Transfer Torque RAM (STT-RAM)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within magnetic-tunnel junction </a:t>
            </a:r>
          </a:p>
          <a:p>
            <a:pPr lvl="1"/>
            <a:r>
              <a:rPr lang="en-US" dirty="0"/>
              <a:t>Anti-parallel orientation: high resistance (0)</a:t>
            </a:r>
          </a:p>
          <a:p>
            <a:pPr lvl="1"/>
            <a:r>
              <a:rPr lang="en-US" dirty="0"/>
              <a:t>Parallel orientation: low resistance (1)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929508"/>
            <a:ext cx="6732612" cy="25710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DDD6A-CC4E-F643-8FD3-621BD4E4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4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169" y="1131590"/>
            <a:ext cx="7055956" cy="4058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8C691-E431-DF4B-A731-58CFDEB3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50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169" y="1318916"/>
            <a:ext cx="7055956" cy="3684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BABCF-88BD-E547-913B-789211AC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51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14215A-0ACA-0144-B699-ABC3FBE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971683"/>
            <a:ext cx="4536504" cy="3771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83905-A16B-F046-90FC-C010A978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33317"/>
            <a:ext cx="508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5EE2-8FA6-3242-873C-AAF0AEC74AE0}"/>
              </a:ext>
            </a:extLst>
          </p:cNvPr>
          <p:cNvSpPr txBox="1"/>
          <p:nvPr/>
        </p:nvSpPr>
        <p:spPr>
          <a:xfrm>
            <a:off x="1162474" y="4781683"/>
            <a:ext cx="22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Optane</a:t>
            </a:r>
            <a:r>
              <a:rPr lang="en-US" altLang="zh-CN" dirty="0"/>
              <a:t> SSD 800P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9A7BF-5692-C441-9B45-C4150DEAAD91}"/>
              </a:ext>
            </a:extLst>
          </p:cNvPr>
          <p:cNvSpPr txBox="1"/>
          <p:nvPr/>
        </p:nvSpPr>
        <p:spPr>
          <a:xfrm>
            <a:off x="5144054" y="4743317"/>
            <a:ext cx="350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E682A4-3F9F-9649-847C-6376CA51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4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14215A-0ACA-0144-B699-ABC3FBE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80" y="1093371"/>
            <a:ext cx="2282548" cy="189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83905-A16B-F046-90FC-C010A978FD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111" y="1142195"/>
            <a:ext cx="2556009" cy="1917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5EE2-8FA6-3242-873C-AAF0AEC74AE0}"/>
              </a:ext>
            </a:extLst>
          </p:cNvPr>
          <p:cNvSpPr txBox="1"/>
          <p:nvPr/>
        </p:nvSpPr>
        <p:spPr>
          <a:xfrm>
            <a:off x="1022468" y="3029440"/>
            <a:ext cx="22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Optane</a:t>
            </a:r>
            <a:r>
              <a:rPr lang="en-US" altLang="zh-CN" dirty="0"/>
              <a:t> SSD 800P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9A7BF-5692-C441-9B45-C4150DEAAD91}"/>
              </a:ext>
            </a:extLst>
          </p:cNvPr>
          <p:cNvSpPr txBox="1"/>
          <p:nvPr/>
        </p:nvSpPr>
        <p:spPr>
          <a:xfrm>
            <a:off x="5004048" y="2991074"/>
            <a:ext cx="350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F5A9-0006-334C-8058-C6B88B5B8537}"/>
              </a:ext>
            </a:extLst>
          </p:cNvPr>
          <p:cNvSpPr txBox="1"/>
          <p:nvPr/>
        </p:nvSpPr>
        <p:spPr>
          <a:xfrm>
            <a:off x="179512" y="3698299"/>
            <a:ext cx="4608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erase</a:t>
            </a:r>
            <a:r>
              <a:rPr lang="zh-CN" altLang="en-US" sz="2400" dirty="0"/>
              <a:t> </a:t>
            </a:r>
            <a:r>
              <a:rPr lang="en-US" altLang="zh-CN" sz="2400" dirty="0"/>
              <a:t>(thus,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GC)</a:t>
            </a:r>
            <a:r>
              <a:rPr lang="zh-CN" altLang="en-US" sz="2400" dirty="0"/>
              <a:t> </a:t>
            </a:r>
            <a:r>
              <a:rPr lang="en-US" altLang="zh-CN" sz="2400" dirty="0"/>
              <a:t>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Smaller/stable</a:t>
            </a:r>
            <a:r>
              <a:rPr lang="zh-CN" altLang="en-US" sz="2400" dirty="0"/>
              <a:t> </a:t>
            </a:r>
            <a:r>
              <a:rPr lang="en-US" altLang="zh-CN" sz="24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Wear-leveling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40A3-8337-BE45-88B3-B382C84CC30A}"/>
              </a:ext>
            </a:extLst>
          </p:cNvPr>
          <p:cNvSpPr txBox="1"/>
          <p:nvPr/>
        </p:nvSpPr>
        <p:spPr>
          <a:xfrm>
            <a:off x="4788024" y="3398772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Byte-addressable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Wear-leveling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Perisistence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Higher</a:t>
            </a:r>
            <a:r>
              <a:rPr lang="zh-CN" altLang="en-US" sz="2400" dirty="0"/>
              <a:t> </a:t>
            </a:r>
            <a:r>
              <a:rPr lang="en-US" altLang="zh-CN" sz="2400" dirty="0"/>
              <a:t>density</a:t>
            </a:r>
            <a:r>
              <a:rPr lang="zh-CN" altLang="en-US" sz="2400" dirty="0"/>
              <a:t> </a:t>
            </a:r>
            <a:r>
              <a:rPr lang="en-US" altLang="zh-CN" sz="2400" dirty="0"/>
              <a:t>(512GB/DIMM)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&lt;10X</a:t>
            </a:r>
            <a:r>
              <a:rPr lang="zh-CN" altLang="en-US" sz="2400" dirty="0"/>
              <a:t> </a:t>
            </a:r>
            <a:r>
              <a:rPr lang="en-US" altLang="zh-CN" sz="2400" dirty="0"/>
              <a:t>slower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Less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DRAM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AA0F8-9B58-FE4A-9A83-A21A5913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1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24BF5-C2C6-9447-8B89-154F260E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8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D2C47-A45F-AF45-BD5E-F0BA97EE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853FD-F113-0D45-8E1B-65D23983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54833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Latency/tail</a:t>
            </a:r>
            <a:r>
              <a:rPr lang="zh-CN" altLang="en-US" dirty="0"/>
              <a:t> </a:t>
            </a:r>
            <a:r>
              <a:rPr lang="en-US" altLang="zh-CN" dirty="0"/>
              <a:t>latency/throughput/scalability</a:t>
            </a:r>
          </a:p>
          <a:p>
            <a:pPr lvl="1"/>
            <a:r>
              <a:rPr lang="en-US" altLang="zh-CN" dirty="0"/>
              <a:t>Aged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r>
              <a:rPr lang="en-US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</a:p>
          <a:p>
            <a:r>
              <a:rPr lang="en-US" altLang="zh-CN" dirty="0"/>
              <a:t>Recovery</a:t>
            </a:r>
          </a:p>
          <a:p>
            <a:r>
              <a:rPr lang="en-US" altLang="zh-CN" dirty="0"/>
              <a:t>Reliability</a:t>
            </a:r>
          </a:p>
          <a:p>
            <a:pPr lvl="1"/>
            <a:r>
              <a:rPr lang="en-US" altLang="zh-CN" dirty="0"/>
              <a:t>Robustness,</a:t>
            </a:r>
            <a:r>
              <a:rPr lang="zh-CN" altLang="en-US" dirty="0"/>
              <a:t> </a:t>
            </a:r>
            <a:r>
              <a:rPr lang="en-US" altLang="zh-CN" dirty="0"/>
              <a:t>wear-leveling,</a:t>
            </a:r>
            <a:r>
              <a:rPr lang="zh-CN" altLang="en-US" dirty="0"/>
              <a:t> </a:t>
            </a:r>
            <a:r>
              <a:rPr lang="en-US" altLang="zh-CN" dirty="0"/>
              <a:t>fragmentation,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r>
              <a:rPr lang="en-US" altLang="zh-CN" dirty="0"/>
              <a:t>...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78E90C1-892C-CD42-9186-0DBBDA3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4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CA8DA-DECD-B544-9816-CB7C62D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43E0B-EC0F-3443-92DB-6322A05D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(bad</a:t>
            </a:r>
            <a:r>
              <a:rPr lang="zh-CN" altLang="en-US" dirty="0"/>
              <a:t> </a:t>
            </a:r>
            <a:r>
              <a:rPr lang="en-US" altLang="zh-CN" dirty="0"/>
              <a:t>locality)</a:t>
            </a:r>
          </a:p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Fragments</a:t>
            </a:r>
            <a:endParaRPr lang="en-US" dirty="0"/>
          </a:p>
          <a:p>
            <a:pPr lvl="1"/>
            <a:r>
              <a:rPr lang="en-US" altLang="zh-CN" dirty="0"/>
              <a:t>Parameterization</a:t>
            </a:r>
          </a:p>
          <a:p>
            <a:pPr lvl="1"/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pPr lvl="1"/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enhancements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83CD5-63A5-E547-87BE-0FF2B0FDC254}"/>
              </a:ext>
            </a:extLst>
          </p:cNvPr>
          <p:cNvSpPr/>
          <p:nvPr/>
        </p:nvSpPr>
        <p:spPr>
          <a:xfrm>
            <a:off x="299796" y="514462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Q: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How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design/optimize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file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systems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different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scenarios?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722F9-D592-7949-A453-C29CA69A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98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10DC-ADE9-2341-8F7C-CDFC808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98608-6AF2-CC4E-9697-9F45ED32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5482952" cy="4152633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NAND</a:t>
            </a:r>
          </a:p>
          <a:p>
            <a:pPr lvl="1"/>
            <a:r>
              <a:rPr lang="en-US" altLang="zh-CN" dirty="0"/>
              <a:t>SLC,</a:t>
            </a:r>
            <a:r>
              <a:rPr lang="zh-CN" altLang="en-US" dirty="0"/>
              <a:t> </a:t>
            </a:r>
            <a:r>
              <a:rPr lang="en-US" altLang="zh-CN" dirty="0"/>
              <a:t>MLC,</a:t>
            </a:r>
            <a:r>
              <a:rPr lang="zh-CN" altLang="en-US" dirty="0"/>
              <a:t> </a:t>
            </a:r>
            <a:r>
              <a:rPr lang="en-US" altLang="zh-CN" dirty="0"/>
              <a:t>TLC,</a:t>
            </a:r>
            <a:r>
              <a:rPr lang="zh-CN" altLang="en-US" dirty="0"/>
              <a:t> </a:t>
            </a:r>
            <a:r>
              <a:rPr lang="en-US" altLang="zh-CN" dirty="0"/>
              <a:t>QLC</a:t>
            </a:r>
          </a:p>
          <a:p>
            <a:pPr lvl="1"/>
            <a:r>
              <a:rPr lang="en-US" altLang="zh-CN" dirty="0"/>
              <a:t>P/E</a:t>
            </a:r>
            <a:r>
              <a:rPr lang="zh-CN" altLang="en-US" dirty="0"/>
              <a:t> </a:t>
            </a:r>
            <a:r>
              <a:rPr lang="en-US" altLang="zh-CN" dirty="0"/>
              <a:t>cycle,</a:t>
            </a:r>
            <a:r>
              <a:rPr lang="zh-CN" altLang="en-US" dirty="0"/>
              <a:t> </a:t>
            </a:r>
            <a:r>
              <a:rPr lang="en-US" altLang="zh-CN" dirty="0"/>
              <a:t>FTL,</a:t>
            </a:r>
            <a:r>
              <a:rPr lang="zh-CN" altLang="en-US" dirty="0"/>
              <a:t> </a:t>
            </a:r>
            <a:r>
              <a:rPr lang="en-US" altLang="zh-CN" dirty="0"/>
              <a:t>GC,</a:t>
            </a:r>
            <a:r>
              <a:rPr lang="zh-CN" altLang="en-US" dirty="0"/>
              <a:t> </a:t>
            </a:r>
            <a:r>
              <a:rPr lang="en-US" altLang="zh-CN" dirty="0"/>
              <a:t>endurance</a:t>
            </a:r>
          </a:p>
          <a:p>
            <a:pPr lvl="1"/>
            <a:r>
              <a:rPr lang="en-US" dirty="0"/>
              <a:t>Op</a:t>
            </a:r>
            <a:r>
              <a:rPr lang="en-US" altLang="zh-CN" dirty="0"/>
              <a:t>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r>
              <a:rPr lang="en-US" dirty="0"/>
              <a:t>SMR</a:t>
            </a:r>
          </a:p>
          <a:p>
            <a:pPr lvl="1"/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tracks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pPr lvl="1"/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writes,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78C5DA-7ADE-8B46-A43D-DF046DBB0A98}"/>
              </a:ext>
            </a:extLst>
          </p:cNvPr>
          <p:cNvSpPr txBox="1">
            <a:spLocks/>
          </p:cNvSpPr>
          <p:nvPr/>
        </p:nvSpPr>
        <p:spPr>
          <a:xfrm>
            <a:off x="4572000" y="1333500"/>
            <a:ext cx="4608512" cy="415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NVM</a:t>
            </a:r>
          </a:p>
          <a:p>
            <a:pPr lvl="1"/>
            <a:r>
              <a:rPr lang="en-US" altLang="zh-CN" sz="2000" dirty="0"/>
              <a:t>NVDIMM,</a:t>
            </a:r>
            <a:r>
              <a:rPr lang="zh-CN" altLang="en-US" sz="2000" dirty="0"/>
              <a:t> </a:t>
            </a:r>
            <a:r>
              <a:rPr lang="en-US" altLang="zh-CN" sz="2000" dirty="0"/>
              <a:t>PCM,</a:t>
            </a:r>
            <a:r>
              <a:rPr lang="zh-CN" altLang="en-US" sz="2000" dirty="0"/>
              <a:t> </a:t>
            </a:r>
            <a:r>
              <a:rPr lang="en-US" altLang="zh-CN" sz="2000" dirty="0"/>
              <a:t>RRAM,</a:t>
            </a:r>
            <a:r>
              <a:rPr lang="zh-CN" altLang="en-US" sz="2000" dirty="0"/>
              <a:t> </a:t>
            </a:r>
            <a:r>
              <a:rPr lang="en-US" altLang="zh-CN" sz="2000" dirty="0"/>
              <a:t>STT-RAM</a:t>
            </a:r>
          </a:p>
          <a:p>
            <a:pPr lvl="1"/>
            <a:r>
              <a:rPr lang="en-US" altLang="zh-CN" sz="2000" dirty="0"/>
              <a:t>3D-XPoint</a:t>
            </a:r>
            <a:r>
              <a:rPr lang="zh-CN" altLang="en-US" sz="2000" dirty="0"/>
              <a:t> </a:t>
            </a:r>
            <a:r>
              <a:rPr lang="en-US" altLang="zh-CN" sz="2000" dirty="0"/>
              <a:t>SSD</a:t>
            </a:r>
          </a:p>
          <a:p>
            <a:pPr lvl="1"/>
            <a:r>
              <a:rPr lang="en-US" altLang="zh-CN" sz="2000" dirty="0"/>
              <a:t>3D-XPoint</a:t>
            </a:r>
            <a:r>
              <a:rPr lang="zh-CN" altLang="en-US" sz="2000" dirty="0"/>
              <a:t> </a:t>
            </a:r>
            <a:r>
              <a:rPr lang="en-US" altLang="zh-CN" sz="2000" dirty="0"/>
              <a:t>Persistent</a:t>
            </a:r>
            <a:r>
              <a:rPr lang="zh-CN" altLang="en-US" sz="2000" dirty="0"/>
              <a:t> </a:t>
            </a:r>
            <a:r>
              <a:rPr lang="en-US" altLang="zh-CN" sz="2000" dirty="0"/>
              <a:t>Memory</a:t>
            </a:r>
          </a:p>
          <a:p>
            <a:pPr lvl="2"/>
            <a:r>
              <a:rPr lang="en-US" altLang="zh-CN" sz="1800" dirty="0"/>
              <a:t>Byte-addressability</a:t>
            </a:r>
          </a:p>
          <a:p>
            <a:pPr lvl="2"/>
            <a:r>
              <a:rPr lang="en-US" altLang="zh-CN" sz="1800" dirty="0"/>
              <a:t>Near-DRAM</a:t>
            </a:r>
            <a:r>
              <a:rPr lang="zh-CN" altLang="en-US" sz="1800" dirty="0"/>
              <a:t> </a:t>
            </a:r>
            <a:r>
              <a:rPr lang="en-US" altLang="zh-CN" sz="1800" dirty="0"/>
              <a:t>performance</a:t>
            </a:r>
          </a:p>
          <a:p>
            <a:pPr lvl="2"/>
            <a:r>
              <a:rPr lang="en-US" altLang="zh-CN" sz="1800" dirty="0"/>
              <a:t>Persistence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2CA2-91A3-DB4F-9AAB-FC8CD61FC630}"/>
              </a:ext>
            </a:extLst>
          </p:cNvPr>
          <p:cNvSpPr/>
          <p:nvPr/>
        </p:nvSpPr>
        <p:spPr>
          <a:xfrm>
            <a:off x="299796" y="5233764"/>
            <a:ext cx="8844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Q: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How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design/optimize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file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systems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different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media/storage?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CB7C0-A6BE-6846-B1E3-8292606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08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E9D8-43FC-B948-BC48-CA5139A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0CC3-0706-404C-8BE7-B3D80CDD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Design/Optimize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</a:p>
          <a:p>
            <a:pPr lvl="1"/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files? </a:t>
            </a:r>
          </a:p>
          <a:p>
            <a:pPr lvl="1"/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directories?</a:t>
            </a:r>
          </a:p>
          <a:p>
            <a:pPr lvl="1"/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files?</a:t>
            </a:r>
          </a:p>
          <a:p>
            <a:pPr lvl="1"/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disks?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NVM?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BA6F-9EE2-A444-ACE5-96FFBFFA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7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AC6A6-8414-314B-B109-388F0C2AA958}"/>
              </a:ext>
            </a:extLst>
          </p:cNvPr>
          <p:cNvSpPr/>
          <p:nvPr/>
        </p:nvSpPr>
        <p:spPr>
          <a:xfrm>
            <a:off x="611560" y="21374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04790-7706-1647-B456-0EE6CF471744}"/>
              </a:ext>
            </a:extLst>
          </p:cNvPr>
          <p:cNvSpPr/>
          <p:nvPr/>
        </p:nvSpPr>
        <p:spPr>
          <a:xfrm>
            <a:off x="1039500" y="21374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E20F73-3865-4A41-9609-30BCC1302939}"/>
              </a:ext>
            </a:extLst>
          </p:cNvPr>
          <p:cNvGrpSpPr/>
          <p:nvPr/>
        </p:nvGrpSpPr>
        <p:grpSpPr>
          <a:xfrm>
            <a:off x="762861" y="2137281"/>
            <a:ext cx="2660944" cy="3336362"/>
            <a:chOff x="762861" y="2137281"/>
            <a:chExt cx="2660944" cy="333636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2ECA86-E8DD-9145-B6DE-F6F16FE4F057}"/>
                </a:ext>
              </a:extLst>
            </p:cNvPr>
            <p:cNvSpPr/>
            <p:nvPr/>
          </p:nvSpPr>
          <p:spPr>
            <a:xfrm>
              <a:off x="763960" y="5200524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F99C48-5B1B-F348-9DB1-9A47FCA9CA4D}"/>
                </a:ext>
              </a:extLst>
            </p:cNvPr>
            <p:cNvSpPr/>
            <p:nvPr/>
          </p:nvSpPr>
          <p:spPr>
            <a:xfrm>
              <a:off x="763960" y="4927405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A79471-13EF-8C4D-9D71-A439310EF9C4}"/>
                </a:ext>
              </a:extLst>
            </p:cNvPr>
            <p:cNvSpPr/>
            <p:nvPr/>
          </p:nvSpPr>
          <p:spPr>
            <a:xfrm>
              <a:off x="763960" y="4654147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13556A-A59C-8046-A5EA-EBD2B2D52AE3}"/>
                </a:ext>
              </a:extLst>
            </p:cNvPr>
            <p:cNvSpPr/>
            <p:nvPr/>
          </p:nvSpPr>
          <p:spPr>
            <a:xfrm>
              <a:off x="763959" y="4380889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74685A-C0FA-6443-BC48-074B23813A56}"/>
                </a:ext>
              </a:extLst>
            </p:cNvPr>
            <p:cNvSpPr/>
            <p:nvPr/>
          </p:nvSpPr>
          <p:spPr>
            <a:xfrm>
              <a:off x="763959" y="4107631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5A4D606-E7AC-1B48-BB63-B047F39F36CE}"/>
                </a:ext>
              </a:extLst>
            </p:cNvPr>
            <p:cNvSpPr/>
            <p:nvPr/>
          </p:nvSpPr>
          <p:spPr>
            <a:xfrm>
              <a:off x="763593" y="3834442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771487-2B67-0C48-BE4A-E7E326EC4A0F}"/>
                </a:ext>
              </a:extLst>
            </p:cNvPr>
            <p:cNvSpPr/>
            <p:nvPr/>
          </p:nvSpPr>
          <p:spPr>
            <a:xfrm>
              <a:off x="762861" y="3571472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07CE9DE-4F0E-8C48-9833-24A77DA58CA2}"/>
                </a:ext>
              </a:extLst>
            </p:cNvPr>
            <p:cNvSpPr/>
            <p:nvPr/>
          </p:nvSpPr>
          <p:spPr>
            <a:xfrm>
              <a:off x="764172" y="3298283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45CAAC-716A-5442-8A4C-FC94FE1BFF58}"/>
                </a:ext>
              </a:extLst>
            </p:cNvPr>
            <p:cNvSpPr/>
            <p:nvPr/>
          </p:nvSpPr>
          <p:spPr>
            <a:xfrm>
              <a:off x="762861" y="3030238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B875BC-8CC0-264A-830B-3145CA9F1CEF}"/>
                </a:ext>
              </a:extLst>
            </p:cNvPr>
            <p:cNvCxnSpPr/>
            <p:nvPr/>
          </p:nvCxnSpPr>
          <p:spPr>
            <a:xfrm flipV="1">
              <a:off x="1296250" y="3571402"/>
              <a:ext cx="1594155" cy="536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B06603-4C32-624B-8CE7-7E57C7BFC6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6250" y="4380750"/>
              <a:ext cx="1594155" cy="1092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91D3201-C02B-1547-B50B-6B3F523AB6C0}"/>
                </a:ext>
              </a:extLst>
            </p:cNvPr>
            <p:cNvSpPr/>
            <p:nvPr/>
          </p:nvSpPr>
          <p:spPr>
            <a:xfrm>
              <a:off x="2147466" y="2137281"/>
              <a:ext cx="1276339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Inode</a:t>
              </a:r>
              <a:r>
                <a:rPr lang="zh-CN" altLang="en-US" dirty="0"/>
                <a:t> </a:t>
              </a:r>
              <a:r>
                <a:rPr lang="en-US" altLang="zh-CN" dirty="0"/>
                <a:t>table</a:t>
              </a:r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4C5655-6123-A648-A859-4B5BCD3FF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861" y="2569330"/>
              <a:ext cx="1375487" cy="432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622D3C-4D75-674A-9185-20C0E1FB2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250" y="2579110"/>
              <a:ext cx="2127555" cy="431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81BB09-3EE5-044E-BDFF-B0E3C601DCC6}"/>
              </a:ext>
            </a:extLst>
          </p:cNvPr>
          <p:cNvGrpSpPr/>
          <p:nvPr/>
        </p:nvGrpSpPr>
        <p:grpSpPr>
          <a:xfrm>
            <a:off x="1830749" y="2122868"/>
            <a:ext cx="7103268" cy="3675574"/>
            <a:chOff x="1830749" y="2122868"/>
            <a:chExt cx="7103268" cy="3675574"/>
          </a:xfrm>
        </p:grpSpPr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ED14575C-CF72-C942-8632-6EF7E40EE6C9}"/>
                </a:ext>
              </a:extLst>
            </p:cNvPr>
            <p:cNvSpPr/>
            <p:nvPr/>
          </p:nvSpPr>
          <p:spPr bwMode="auto">
            <a:xfrm>
              <a:off x="2890405" y="3575985"/>
              <a:ext cx="533400" cy="3968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" name="矩形 7">
              <a:extLst>
                <a:ext uri="{FF2B5EF4-FFF2-40B4-BE49-F238E27FC236}">
                  <a16:creationId xmlns:a16="http://schemas.microsoft.com/office/drawing/2014/main" id="{0B5B9772-2D61-6248-91C7-2A512B12CF2E}"/>
                </a:ext>
              </a:extLst>
            </p:cNvPr>
            <p:cNvSpPr/>
            <p:nvPr/>
          </p:nvSpPr>
          <p:spPr bwMode="auto">
            <a:xfrm>
              <a:off x="2890405" y="3972859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E3439C73-C0EF-E945-AABC-BB1EF33C40F9}"/>
                </a:ext>
              </a:extLst>
            </p:cNvPr>
            <p:cNvSpPr/>
            <p:nvPr/>
          </p:nvSpPr>
          <p:spPr bwMode="auto">
            <a:xfrm>
              <a:off x="2890405" y="4163359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1EC23DE6-5B4A-3741-8CA2-1A54CC58A43B}"/>
                </a:ext>
              </a:extLst>
            </p:cNvPr>
            <p:cNvSpPr/>
            <p:nvPr/>
          </p:nvSpPr>
          <p:spPr bwMode="auto">
            <a:xfrm>
              <a:off x="2890405" y="43459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826ABFB8-AA0F-254F-8D25-D33F02E28D22}"/>
                </a:ext>
              </a:extLst>
            </p:cNvPr>
            <p:cNvSpPr/>
            <p:nvPr/>
          </p:nvSpPr>
          <p:spPr bwMode="auto">
            <a:xfrm>
              <a:off x="2890405" y="45364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1" name="矩形 11">
              <a:extLst>
                <a:ext uri="{FF2B5EF4-FFF2-40B4-BE49-F238E27FC236}">
                  <a16:creationId xmlns:a16="http://schemas.microsoft.com/office/drawing/2014/main" id="{2A6AEFFB-D06F-4047-8C22-7419A860728E}"/>
                </a:ext>
              </a:extLst>
            </p:cNvPr>
            <p:cNvSpPr/>
            <p:nvPr/>
          </p:nvSpPr>
          <p:spPr bwMode="auto">
            <a:xfrm>
              <a:off x="2890405" y="47269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2" name="矩形 12">
              <a:extLst>
                <a:ext uri="{FF2B5EF4-FFF2-40B4-BE49-F238E27FC236}">
                  <a16:creationId xmlns:a16="http://schemas.microsoft.com/office/drawing/2014/main" id="{15AE4912-5CFF-3E48-9730-A07F4F3E1F9D}"/>
                </a:ext>
              </a:extLst>
            </p:cNvPr>
            <p:cNvSpPr/>
            <p:nvPr/>
          </p:nvSpPr>
          <p:spPr bwMode="auto">
            <a:xfrm>
              <a:off x="2890405" y="491477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D7A2A9A1-9CFB-734C-82BF-64560B97E8EC}"/>
                </a:ext>
              </a:extLst>
            </p:cNvPr>
            <p:cNvSpPr/>
            <p:nvPr/>
          </p:nvSpPr>
          <p:spPr bwMode="auto">
            <a:xfrm>
              <a:off x="2890405" y="5105276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4" name="矩形 14">
              <a:extLst>
                <a:ext uri="{FF2B5EF4-FFF2-40B4-BE49-F238E27FC236}">
                  <a16:creationId xmlns:a16="http://schemas.microsoft.com/office/drawing/2014/main" id="{D2573473-8216-A84C-9F60-8AAAEF79D5D2}"/>
                </a:ext>
              </a:extLst>
            </p:cNvPr>
            <p:cNvSpPr/>
            <p:nvPr/>
          </p:nvSpPr>
          <p:spPr bwMode="auto">
            <a:xfrm>
              <a:off x="2890405" y="5290484"/>
              <a:ext cx="533400" cy="1905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15" name="肘形连接符 23">
              <a:extLst>
                <a:ext uri="{FF2B5EF4-FFF2-40B4-BE49-F238E27FC236}">
                  <a16:creationId xmlns:a16="http://schemas.microsoft.com/office/drawing/2014/main" id="{36C2A35E-A823-5D47-96F7-FAB57D1ECB5B}"/>
                </a:ext>
              </a:extLst>
            </p:cNvPr>
            <p:cNvCxnSpPr>
              <a:cxnSpLocks noChangeShapeType="1"/>
              <a:stCxn id="7" idx="3"/>
              <a:endCxn id="49" idx="1"/>
            </p:cNvCxnSpPr>
            <p:nvPr/>
          </p:nvCxnSpPr>
          <p:spPr bwMode="auto">
            <a:xfrm flipV="1">
              <a:off x="3423805" y="3018375"/>
              <a:ext cx="1341438" cy="1049734"/>
            </a:xfrm>
            <a:prstGeom prst="bentConnector3">
              <a:avLst>
                <a:gd name="adj1" fmla="val 3249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肘形连接符 58382">
              <a:extLst>
                <a:ext uri="{FF2B5EF4-FFF2-40B4-BE49-F238E27FC236}">
                  <a16:creationId xmlns:a16="http://schemas.microsoft.com/office/drawing/2014/main" id="{F1408086-DB68-A348-BA2B-450F9D7BBBDD}"/>
                </a:ext>
              </a:extLst>
            </p:cNvPr>
            <p:cNvCxnSpPr>
              <a:cxnSpLocks noChangeShapeType="1"/>
              <a:stCxn id="14" idx="3"/>
              <a:endCxn id="19" idx="1"/>
            </p:cNvCxnSpPr>
            <p:nvPr/>
          </p:nvCxnSpPr>
          <p:spPr bwMode="auto">
            <a:xfrm flipV="1">
              <a:off x="3423805" y="4983567"/>
              <a:ext cx="1341438" cy="402167"/>
            </a:xfrm>
            <a:prstGeom prst="bentConnector3">
              <a:avLst>
                <a:gd name="adj1" fmla="val 6253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D80FD9F3-0B13-504C-A66A-E42D3DF30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855" y="3149629"/>
              <a:ext cx="9525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/>
              <a:r>
                <a:rPr lang="en-US" altLang="zh-CN" sz="1800" i="1" dirty="0">
                  <a:latin typeface="等线" panose="02010600030101010101" pitchFamily="2" charset="-122"/>
                  <a:ea typeface="等线" panose="02010600030101010101" pitchFamily="2" charset="-122"/>
                </a:rPr>
                <a:t>inode</a:t>
              </a:r>
              <a:endParaRPr lang="zh-CN" altLang="en-US" sz="180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TextBox 68">
              <a:extLst>
                <a:ext uri="{FF2B5EF4-FFF2-40B4-BE49-F238E27FC236}">
                  <a16:creationId xmlns:a16="http://schemas.microsoft.com/office/drawing/2014/main" id="{080CD03B-3C92-3946-AEC3-367934203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4317" y="5423927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矩形 62">
              <a:extLst>
                <a:ext uri="{FF2B5EF4-FFF2-40B4-BE49-F238E27FC236}">
                  <a16:creationId xmlns:a16="http://schemas.microsoft.com/office/drawing/2014/main" id="{B3AC3F31-6818-F24D-8728-E53425347F97}"/>
                </a:ext>
              </a:extLst>
            </p:cNvPr>
            <p:cNvSpPr/>
            <p:nvPr/>
          </p:nvSpPr>
          <p:spPr bwMode="auto">
            <a:xfrm>
              <a:off x="4765243" y="4888317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0" name="矩形 63">
              <a:extLst>
                <a:ext uri="{FF2B5EF4-FFF2-40B4-BE49-F238E27FC236}">
                  <a16:creationId xmlns:a16="http://schemas.microsoft.com/office/drawing/2014/main" id="{B705D86E-09CE-EF48-8045-EDEB3445B64D}"/>
                </a:ext>
              </a:extLst>
            </p:cNvPr>
            <p:cNvSpPr/>
            <p:nvPr/>
          </p:nvSpPr>
          <p:spPr bwMode="auto">
            <a:xfrm>
              <a:off x="4765243" y="5076172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1" name="矩形 64">
              <a:extLst>
                <a:ext uri="{FF2B5EF4-FFF2-40B4-BE49-F238E27FC236}">
                  <a16:creationId xmlns:a16="http://schemas.microsoft.com/office/drawing/2014/main" id="{F2706D39-C31C-FD41-910D-1A54C9A28346}"/>
                </a:ext>
              </a:extLst>
            </p:cNvPr>
            <p:cNvSpPr/>
            <p:nvPr/>
          </p:nvSpPr>
          <p:spPr bwMode="auto">
            <a:xfrm>
              <a:off x="4766081" y="5266672"/>
              <a:ext cx="532562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2" name="矩形 74">
              <a:extLst>
                <a:ext uri="{FF2B5EF4-FFF2-40B4-BE49-F238E27FC236}">
                  <a16:creationId xmlns:a16="http://schemas.microsoft.com/office/drawing/2014/main" id="{540F24BA-0299-194E-9ECA-C6EA6F0C3C01}"/>
                </a:ext>
              </a:extLst>
            </p:cNvPr>
            <p:cNvSpPr/>
            <p:nvPr/>
          </p:nvSpPr>
          <p:spPr bwMode="auto">
            <a:xfrm>
              <a:off x="6471805" y="4147484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3" name="矩形 75">
              <a:extLst>
                <a:ext uri="{FF2B5EF4-FFF2-40B4-BE49-F238E27FC236}">
                  <a16:creationId xmlns:a16="http://schemas.microsoft.com/office/drawing/2014/main" id="{5DBDA8F0-459D-C74E-BF36-FFF7A124FBAC}"/>
                </a:ext>
              </a:extLst>
            </p:cNvPr>
            <p:cNvSpPr/>
            <p:nvPr/>
          </p:nvSpPr>
          <p:spPr bwMode="auto">
            <a:xfrm>
              <a:off x="6471805" y="433401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4" name="矩形 76">
              <a:extLst>
                <a:ext uri="{FF2B5EF4-FFF2-40B4-BE49-F238E27FC236}">
                  <a16:creationId xmlns:a16="http://schemas.microsoft.com/office/drawing/2014/main" id="{A28222E6-3EC3-9141-8AF3-8ECF95C8AF62}"/>
                </a:ext>
              </a:extLst>
            </p:cNvPr>
            <p:cNvSpPr/>
            <p:nvPr/>
          </p:nvSpPr>
          <p:spPr bwMode="auto">
            <a:xfrm>
              <a:off x="6471805" y="4524515"/>
              <a:ext cx="528637" cy="21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5" name="矩形 96">
              <a:extLst>
                <a:ext uri="{FF2B5EF4-FFF2-40B4-BE49-F238E27FC236}">
                  <a16:creationId xmlns:a16="http://schemas.microsoft.com/office/drawing/2014/main" id="{B8E1FE8C-101A-B34D-ABFE-50E44D073F97}"/>
                </a:ext>
              </a:extLst>
            </p:cNvPr>
            <p:cNvSpPr/>
            <p:nvPr/>
          </p:nvSpPr>
          <p:spPr bwMode="auto">
            <a:xfrm>
              <a:off x="6471805" y="2745007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26" name="肘形连接符 83">
              <a:extLst>
                <a:ext uri="{FF2B5EF4-FFF2-40B4-BE49-F238E27FC236}">
                  <a16:creationId xmlns:a16="http://schemas.microsoft.com/office/drawing/2014/main" id="{3A3E5200-FA14-3644-B446-2B9A03450F8C}"/>
                </a:ext>
              </a:extLst>
            </p:cNvPr>
            <p:cNvCxnSpPr>
              <a:cxnSpLocks noChangeShapeType="1"/>
              <a:stCxn id="45" idx="3"/>
              <a:endCxn id="25" idx="1"/>
            </p:cNvCxnSpPr>
            <p:nvPr/>
          </p:nvCxnSpPr>
          <p:spPr bwMode="auto">
            <a:xfrm flipV="1">
              <a:off x="5298643" y="3019512"/>
              <a:ext cx="1173162" cy="74168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矩形 101">
              <a:extLst>
                <a:ext uri="{FF2B5EF4-FFF2-40B4-BE49-F238E27FC236}">
                  <a16:creationId xmlns:a16="http://schemas.microsoft.com/office/drawing/2014/main" id="{196EBE06-901A-3345-AC80-0D253CA5C498}"/>
                </a:ext>
              </a:extLst>
            </p:cNvPr>
            <p:cNvSpPr/>
            <p:nvPr/>
          </p:nvSpPr>
          <p:spPr bwMode="auto">
            <a:xfrm>
              <a:off x="6471805" y="4888317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8" name="矩形 102">
              <a:extLst>
                <a:ext uri="{FF2B5EF4-FFF2-40B4-BE49-F238E27FC236}">
                  <a16:creationId xmlns:a16="http://schemas.microsoft.com/office/drawing/2014/main" id="{F7E035DA-C252-434C-A6D1-3232BF39CCB2}"/>
                </a:ext>
              </a:extLst>
            </p:cNvPr>
            <p:cNvSpPr/>
            <p:nvPr/>
          </p:nvSpPr>
          <p:spPr bwMode="auto">
            <a:xfrm>
              <a:off x="6471805" y="507617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9" name="矩形 103">
              <a:extLst>
                <a:ext uri="{FF2B5EF4-FFF2-40B4-BE49-F238E27FC236}">
                  <a16:creationId xmlns:a16="http://schemas.microsoft.com/office/drawing/2014/main" id="{04E536ED-E817-3D43-9C88-E6CD7A76F083}"/>
                </a:ext>
              </a:extLst>
            </p:cNvPr>
            <p:cNvSpPr/>
            <p:nvPr/>
          </p:nvSpPr>
          <p:spPr bwMode="auto">
            <a:xfrm>
              <a:off x="6471804" y="5255788"/>
              <a:ext cx="528638" cy="2251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30" name="肘形连接符 89">
              <a:extLst>
                <a:ext uri="{FF2B5EF4-FFF2-40B4-BE49-F238E27FC236}">
                  <a16:creationId xmlns:a16="http://schemas.microsoft.com/office/drawing/2014/main" id="{4D11A670-BDEE-4C45-8B76-407F79105FC0}"/>
                </a:ext>
              </a:extLst>
            </p:cNvPr>
            <p:cNvCxnSpPr>
              <a:cxnSpLocks noChangeShapeType="1"/>
              <a:stCxn id="19" idx="3"/>
              <a:endCxn id="22" idx="1"/>
            </p:cNvCxnSpPr>
            <p:nvPr/>
          </p:nvCxnSpPr>
          <p:spPr bwMode="auto">
            <a:xfrm flipV="1">
              <a:off x="5298643" y="4242734"/>
              <a:ext cx="1173162" cy="740833"/>
            </a:xfrm>
            <a:prstGeom prst="bentConnector3">
              <a:avLst>
                <a:gd name="adj1" fmla="val 428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肘形连接符 94">
              <a:extLst>
                <a:ext uri="{FF2B5EF4-FFF2-40B4-BE49-F238E27FC236}">
                  <a16:creationId xmlns:a16="http://schemas.microsoft.com/office/drawing/2014/main" id="{9FB703D2-7115-CF45-9675-9C9E9CC8B48C}"/>
                </a:ext>
              </a:extLst>
            </p:cNvPr>
            <p:cNvCxnSpPr>
              <a:cxnSpLocks noChangeShapeType="1"/>
              <a:stCxn id="20" idx="3"/>
              <a:endCxn id="27" idx="1"/>
            </p:cNvCxnSpPr>
            <p:nvPr/>
          </p:nvCxnSpPr>
          <p:spPr bwMode="auto">
            <a:xfrm flipV="1">
              <a:off x="5298643" y="4983569"/>
              <a:ext cx="1173162" cy="187854"/>
            </a:xfrm>
            <a:prstGeom prst="bentConnector3">
              <a:avLst>
                <a:gd name="adj1" fmla="val 5448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矩形 111">
              <a:extLst>
                <a:ext uri="{FF2B5EF4-FFF2-40B4-BE49-F238E27FC236}">
                  <a16:creationId xmlns:a16="http://schemas.microsoft.com/office/drawing/2014/main" id="{8AB5B8E0-E92F-144F-A48E-F8D0886ABBEC}"/>
                </a:ext>
              </a:extLst>
            </p:cNvPr>
            <p:cNvSpPr/>
            <p:nvPr/>
          </p:nvSpPr>
          <p:spPr bwMode="auto">
            <a:xfrm>
              <a:off x="8300605" y="2743870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3" name="矩形 112">
              <a:extLst>
                <a:ext uri="{FF2B5EF4-FFF2-40B4-BE49-F238E27FC236}">
                  <a16:creationId xmlns:a16="http://schemas.microsoft.com/office/drawing/2014/main" id="{566B7DAE-055A-BB47-855D-BED98D982118}"/>
                </a:ext>
              </a:extLst>
            </p:cNvPr>
            <p:cNvSpPr/>
            <p:nvPr/>
          </p:nvSpPr>
          <p:spPr bwMode="auto">
            <a:xfrm>
              <a:off x="8300605" y="3412956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4" name="矩形 113">
              <a:extLst>
                <a:ext uri="{FF2B5EF4-FFF2-40B4-BE49-F238E27FC236}">
                  <a16:creationId xmlns:a16="http://schemas.microsoft.com/office/drawing/2014/main" id="{E2005382-9E85-DF45-8781-8BFC6863C6BB}"/>
                </a:ext>
              </a:extLst>
            </p:cNvPr>
            <p:cNvSpPr/>
            <p:nvPr/>
          </p:nvSpPr>
          <p:spPr bwMode="auto">
            <a:xfrm>
              <a:off x="8300605" y="4228183"/>
              <a:ext cx="533400" cy="550333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5" name="矩形 114">
              <a:extLst>
                <a:ext uri="{FF2B5EF4-FFF2-40B4-BE49-F238E27FC236}">
                  <a16:creationId xmlns:a16="http://schemas.microsoft.com/office/drawing/2014/main" id="{467CD943-7F69-7247-8551-4B62EE65E9FA}"/>
                </a:ext>
              </a:extLst>
            </p:cNvPr>
            <p:cNvSpPr/>
            <p:nvPr/>
          </p:nvSpPr>
          <p:spPr bwMode="auto">
            <a:xfrm>
              <a:off x="8300605" y="4897578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36" name="肘形连接符 100">
              <a:extLst>
                <a:ext uri="{FF2B5EF4-FFF2-40B4-BE49-F238E27FC236}">
                  <a16:creationId xmlns:a16="http://schemas.microsoft.com/office/drawing/2014/main" id="{BD1137B2-C19D-4F4D-92AF-2F47F7AB73E3}"/>
                </a:ext>
              </a:extLst>
            </p:cNvPr>
            <p:cNvCxnSpPr>
              <a:cxnSpLocks noChangeShapeType="1"/>
              <a:stCxn id="22" idx="3"/>
              <a:endCxn id="32" idx="1"/>
            </p:cNvCxnSpPr>
            <p:nvPr/>
          </p:nvCxnSpPr>
          <p:spPr bwMode="auto">
            <a:xfrm flipV="1">
              <a:off x="7005205" y="3018375"/>
              <a:ext cx="1295400" cy="1224359"/>
            </a:xfrm>
            <a:prstGeom prst="bentConnector3">
              <a:avLst>
                <a:gd name="adj1" fmla="val 3378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肘形连接符 105">
              <a:extLst>
                <a:ext uri="{FF2B5EF4-FFF2-40B4-BE49-F238E27FC236}">
                  <a16:creationId xmlns:a16="http://schemas.microsoft.com/office/drawing/2014/main" id="{95B631A7-CDE8-394D-8CDC-F2B41642260C}"/>
                </a:ext>
              </a:extLst>
            </p:cNvPr>
            <p:cNvCxnSpPr>
              <a:cxnSpLocks noChangeShapeType="1"/>
              <a:stCxn id="23" idx="3"/>
              <a:endCxn id="33" idx="1"/>
            </p:cNvCxnSpPr>
            <p:nvPr/>
          </p:nvCxnSpPr>
          <p:spPr bwMode="auto">
            <a:xfrm flipV="1">
              <a:off x="7005205" y="3687461"/>
              <a:ext cx="1295400" cy="74180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肘形连接符 108">
              <a:extLst>
                <a:ext uri="{FF2B5EF4-FFF2-40B4-BE49-F238E27FC236}">
                  <a16:creationId xmlns:a16="http://schemas.microsoft.com/office/drawing/2014/main" id="{9F1D20ED-585E-2846-B941-C2BC505AC96F}"/>
                </a:ext>
              </a:extLst>
            </p:cNvPr>
            <p:cNvCxnSpPr>
              <a:cxnSpLocks noChangeShapeType="1"/>
              <a:stCxn id="27" idx="3"/>
              <a:endCxn id="34" idx="1"/>
            </p:cNvCxnSpPr>
            <p:nvPr/>
          </p:nvCxnSpPr>
          <p:spPr bwMode="auto">
            <a:xfrm flipV="1">
              <a:off x="7005205" y="4503349"/>
              <a:ext cx="1295400" cy="480218"/>
            </a:xfrm>
            <a:prstGeom prst="bentConnector3">
              <a:avLst>
                <a:gd name="adj1" fmla="val 652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肘形连接符 110">
              <a:extLst>
                <a:ext uri="{FF2B5EF4-FFF2-40B4-BE49-F238E27FC236}">
                  <a16:creationId xmlns:a16="http://schemas.microsoft.com/office/drawing/2014/main" id="{BC3EBF4E-B8CF-8C49-A7EF-1620FFF2A7BD}"/>
                </a:ext>
              </a:extLst>
            </p:cNvPr>
            <p:cNvCxnSpPr>
              <a:cxnSpLocks noChangeShapeType="1"/>
              <a:stCxn id="28" idx="3"/>
              <a:endCxn id="35" idx="1"/>
            </p:cNvCxnSpPr>
            <p:nvPr/>
          </p:nvCxnSpPr>
          <p:spPr bwMode="auto">
            <a:xfrm>
              <a:off x="7005205" y="5171423"/>
              <a:ext cx="1295400" cy="132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124">
              <a:extLst>
                <a:ext uri="{FF2B5EF4-FFF2-40B4-BE49-F238E27FC236}">
                  <a16:creationId xmlns:a16="http://schemas.microsoft.com/office/drawing/2014/main" id="{170160D2-B066-FB4B-99CD-8CC2C17646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292" y="5429110"/>
              <a:ext cx="2263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double 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" name="TextBox 125">
              <a:extLst>
                <a:ext uri="{FF2B5EF4-FFF2-40B4-BE49-F238E27FC236}">
                  <a16:creationId xmlns:a16="http://schemas.microsoft.com/office/drawing/2014/main" id="{78D97382-DF2D-8146-83C9-3198BFD5E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069" y="5424194"/>
              <a:ext cx="7899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5" name="矩形 149">
              <a:extLst>
                <a:ext uri="{FF2B5EF4-FFF2-40B4-BE49-F238E27FC236}">
                  <a16:creationId xmlns:a16="http://schemas.microsoft.com/office/drawing/2014/main" id="{F4E89D28-334D-B342-B0A0-DDC34761E74C}"/>
                </a:ext>
              </a:extLst>
            </p:cNvPr>
            <p:cNvSpPr/>
            <p:nvPr/>
          </p:nvSpPr>
          <p:spPr bwMode="auto">
            <a:xfrm>
              <a:off x="4765243" y="366594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46" name="矩形 150">
              <a:extLst>
                <a:ext uri="{FF2B5EF4-FFF2-40B4-BE49-F238E27FC236}">
                  <a16:creationId xmlns:a16="http://schemas.microsoft.com/office/drawing/2014/main" id="{A48B4EE1-11E3-2F48-B906-AB3527659714}"/>
                </a:ext>
              </a:extLst>
            </p:cNvPr>
            <p:cNvSpPr/>
            <p:nvPr/>
          </p:nvSpPr>
          <p:spPr bwMode="auto">
            <a:xfrm>
              <a:off x="4765243" y="385379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47" name="矩形 151">
              <a:extLst>
                <a:ext uri="{FF2B5EF4-FFF2-40B4-BE49-F238E27FC236}">
                  <a16:creationId xmlns:a16="http://schemas.microsoft.com/office/drawing/2014/main" id="{85EC43E1-D574-2C47-A2DB-CF4A07344851}"/>
                </a:ext>
              </a:extLst>
            </p:cNvPr>
            <p:cNvSpPr/>
            <p:nvPr/>
          </p:nvSpPr>
          <p:spPr bwMode="auto">
            <a:xfrm>
              <a:off x="4765609" y="4037682"/>
              <a:ext cx="533034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48" name="肘形连接符 58377">
              <a:extLst>
                <a:ext uri="{FF2B5EF4-FFF2-40B4-BE49-F238E27FC236}">
                  <a16:creationId xmlns:a16="http://schemas.microsoft.com/office/drawing/2014/main" id="{35566A71-6E15-684D-8499-5FA9826D23AE}"/>
                </a:ext>
              </a:extLst>
            </p:cNvPr>
            <p:cNvCxnSpPr>
              <a:cxnSpLocks noChangeShapeType="1"/>
              <a:stCxn id="13" idx="3"/>
              <a:endCxn id="45" idx="1"/>
            </p:cNvCxnSpPr>
            <p:nvPr/>
          </p:nvCxnSpPr>
          <p:spPr bwMode="auto">
            <a:xfrm flipV="1">
              <a:off x="3423805" y="3761192"/>
              <a:ext cx="1341438" cy="143933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矩形 55">
              <a:extLst>
                <a:ext uri="{FF2B5EF4-FFF2-40B4-BE49-F238E27FC236}">
                  <a16:creationId xmlns:a16="http://schemas.microsoft.com/office/drawing/2014/main" id="{7B83B7FD-6242-1B4B-AE37-FF8F469A3E57}"/>
                </a:ext>
              </a:extLst>
            </p:cNvPr>
            <p:cNvSpPr/>
            <p:nvPr/>
          </p:nvSpPr>
          <p:spPr bwMode="auto">
            <a:xfrm>
              <a:off x="4765243" y="2743870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50" name="TextBox 124">
              <a:extLst>
                <a:ext uri="{FF2B5EF4-FFF2-40B4-BE49-F238E27FC236}">
                  <a16:creationId xmlns:a16="http://schemas.microsoft.com/office/drawing/2014/main" id="{820E770A-E974-614C-A7CE-4E2C29D1F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749" y="5423927"/>
              <a:ext cx="2263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triple 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6" name="矩形 55">
              <a:extLst>
                <a:ext uri="{FF2B5EF4-FFF2-40B4-BE49-F238E27FC236}">
                  <a16:creationId xmlns:a16="http://schemas.microsoft.com/office/drawing/2014/main" id="{0E01DFF2-D330-B549-9CAB-E21A14EA24F4}"/>
                </a:ext>
              </a:extLst>
            </p:cNvPr>
            <p:cNvSpPr/>
            <p:nvPr/>
          </p:nvSpPr>
          <p:spPr bwMode="auto">
            <a:xfrm>
              <a:off x="4094525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7" name="矩形 55">
              <a:extLst>
                <a:ext uri="{FF2B5EF4-FFF2-40B4-BE49-F238E27FC236}">
                  <a16:creationId xmlns:a16="http://schemas.microsoft.com/office/drawing/2014/main" id="{665354EA-2A49-BE41-A613-53BFF883A303}"/>
                </a:ext>
              </a:extLst>
            </p:cNvPr>
            <p:cNvSpPr/>
            <p:nvPr/>
          </p:nvSpPr>
          <p:spPr bwMode="auto">
            <a:xfrm>
              <a:off x="5587985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8" name="矩形 55">
              <a:extLst>
                <a:ext uri="{FF2B5EF4-FFF2-40B4-BE49-F238E27FC236}">
                  <a16:creationId xmlns:a16="http://schemas.microsoft.com/office/drawing/2014/main" id="{A8A9394B-5F8E-854E-962D-43F1B6E20E2A}"/>
                </a:ext>
              </a:extLst>
            </p:cNvPr>
            <p:cNvSpPr/>
            <p:nvPr/>
          </p:nvSpPr>
          <p:spPr bwMode="auto">
            <a:xfrm>
              <a:off x="6668796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9" name="矩形 55">
              <a:extLst>
                <a:ext uri="{FF2B5EF4-FFF2-40B4-BE49-F238E27FC236}">
                  <a16:creationId xmlns:a16="http://schemas.microsoft.com/office/drawing/2014/main" id="{9C6A69F6-01DA-6449-B10E-3CB8FB8DE90E}"/>
                </a:ext>
              </a:extLst>
            </p:cNvPr>
            <p:cNvSpPr/>
            <p:nvPr/>
          </p:nvSpPr>
          <p:spPr bwMode="auto">
            <a:xfrm>
              <a:off x="7574591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F80FD-5E1F-5645-AAB6-EFFC7F94F7FB}"/>
                </a:ext>
              </a:extLst>
            </p:cNvPr>
            <p:cNvSpPr txBox="1"/>
            <p:nvPr/>
          </p:nvSpPr>
          <p:spPr>
            <a:xfrm>
              <a:off x="4875312" y="2122868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860DD7-851D-9A40-8983-BD1F214F89C3}"/>
                </a:ext>
              </a:extLst>
            </p:cNvPr>
            <p:cNvSpPr txBox="1"/>
            <p:nvPr/>
          </p:nvSpPr>
          <p:spPr>
            <a:xfrm>
              <a:off x="6190546" y="212954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9D57B4-A8E0-2646-AEB2-55A61761F7A2}"/>
                </a:ext>
              </a:extLst>
            </p:cNvPr>
            <p:cNvSpPr txBox="1"/>
            <p:nvPr/>
          </p:nvSpPr>
          <p:spPr>
            <a:xfrm>
              <a:off x="7162253" y="2122868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4A4C28-71A2-F347-96B2-A6E97A0710F6}"/>
                </a:ext>
              </a:extLst>
            </p:cNvPr>
            <p:cNvSpPr txBox="1"/>
            <p:nvPr/>
          </p:nvSpPr>
          <p:spPr>
            <a:xfrm>
              <a:off x="8090453" y="212954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BC66767-E73E-0A4C-9891-3BE24B0BA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4524" y="2571770"/>
              <a:ext cx="667193" cy="15945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E5F74A0-BF7B-3C4E-892C-7D68B62EB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2567240"/>
              <a:ext cx="726643" cy="16207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125C130-DEAB-F546-88BA-620D347CDE6D}"/>
              </a:ext>
            </a:extLst>
          </p:cNvPr>
          <p:cNvGrpSpPr/>
          <p:nvPr/>
        </p:nvGrpSpPr>
        <p:grpSpPr>
          <a:xfrm>
            <a:off x="1191473" y="1659254"/>
            <a:ext cx="6628206" cy="916426"/>
            <a:chOff x="1191473" y="1659254"/>
            <a:chExt cx="6628206" cy="916426"/>
          </a:xfrm>
        </p:grpSpPr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8A3C8B80-B5D7-C447-8EBD-EB02E7746BF8}"/>
                </a:ext>
              </a:extLst>
            </p:cNvPr>
            <p:cNvCxnSpPr>
              <a:cxnSpLocks/>
              <a:stCxn id="5" idx="0"/>
              <a:endCxn id="77" idx="0"/>
            </p:cNvCxnSpPr>
            <p:nvPr/>
          </p:nvCxnSpPr>
          <p:spPr>
            <a:xfrm rot="5400000" flipH="1" flipV="1">
              <a:off x="3707754" y="18452"/>
              <a:ext cx="139" cy="4237799"/>
            </a:xfrm>
            <a:prstGeom prst="curvedConnector3">
              <a:avLst>
                <a:gd name="adj1" fmla="val 164560432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22BC8FF2-B631-E040-BB28-1347C482D8FE}"/>
                </a:ext>
              </a:extLst>
            </p:cNvPr>
            <p:cNvCxnSpPr>
              <a:cxnSpLocks/>
              <a:stCxn id="77" idx="0"/>
              <a:endCxn id="79" idx="0"/>
            </p:cNvCxnSpPr>
            <p:nvPr/>
          </p:nvCxnSpPr>
          <p:spPr>
            <a:xfrm rot="5400000" flipH="1" flipV="1">
              <a:off x="6820026" y="1143978"/>
              <a:ext cx="12700" cy="1986606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3AF1137C-0A03-114D-B070-30343965658B}"/>
                </a:ext>
              </a:extLst>
            </p:cNvPr>
            <p:cNvCxnSpPr>
              <a:cxnSpLocks/>
              <a:stCxn id="79" idx="2"/>
              <a:endCxn id="78" idx="2"/>
            </p:cNvCxnSpPr>
            <p:nvPr/>
          </p:nvCxnSpPr>
          <p:spPr>
            <a:xfrm rot="5400000">
              <a:off x="7360432" y="2116432"/>
              <a:ext cx="12700" cy="905795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A1B686-BF6C-B245-A311-EBDA4EB7A908}"/>
                </a:ext>
              </a:extLst>
            </p:cNvPr>
            <p:cNvSpPr txBox="1"/>
            <p:nvPr/>
          </p:nvSpPr>
          <p:spPr>
            <a:xfrm>
              <a:off x="1191473" y="1659254"/>
              <a:ext cx="1489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</a:t>
              </a:r>
              <a:r>
                <a:rPr lang="zh-CN" altLang="en-US" i="1" dirty="0"/>
                <a:t> </a:t>
              </a:r>
              <a:r>
                <a:rPr lang="en-US" altLang="zh-CN" i="1" dirty="0"/>
                <a:t>block</a:t>
              </a:r>
              <a:r>
                <a:rPr lang="zh-CN" altLang="en-US" i="1" dirty="0"/>
                <a:t> </a:t>
              </a:r>
              <a:r>
                <a:rPr lang="en-US" altLang="zh-CN" i="1" dirty="0"/>
                <a:t>list</a:t>
              </a:r>
              <a:endParaRPr lang="en-US" i="1" dirty="0"/>
            </a:p>
          </p:txBody>
        </p:sp>
      </p:grpSp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62793E49-541C-D64E-B847-1F64DC62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0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SLOW!</a:t>
            </a:r>
          </a:p>
          <a:p>
            <a:pPr lvl="1"/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512B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2%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C00000"/>
                </a:solidFill>
              </a:rPr>
              <a:t>~20KB/s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1024B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pPr lvl="1"/>
            <a:r>
              <a:rPr lang="en-US" altLang="zh-CN" b="1" dirty="0">
                <a:solidFill>
                  <a:srgbClr val="0096FF"/>
                </a:solidFill>
              </a:rPr>
              <a:t>&gt;2X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(~40KB/s)</a:t>
            </a:r>
          </a:p>
          <a:p>
            <a:pPr lvl="1"/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trade-off</a:t>
            </a:r>
          </a:p>
          <a:p>
            <a:pPr lvl="2"/>
            <a:r>
              <a:rPr lang="en-US" altLang="zh-CN" dirty="0"/>
              <a:t>Neither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E1E02-59E9-EF40-BEDE-EC1799212466}"/>
              </a:ext>
            </a:extLst>
          </p:cNvPr>
          <p:cNvSpPr/>
          <p:nvPr/>
        </p:nvSpPr>
        <p:spPr>
          <a:xfrm>
            <a:off x="-324544" y="5017740"/>
            <a:ext cx="9577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Q: What will happen if the block size is too small? What if too big?</a:t>
            </a:r>
            <a:endParaRPr lang="en-US" altLang="zh-CN" sz="32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72F76-057F-8244-BEA3-AB17DA2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9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975829"/>
          </a:xfrm>
        </p:spPr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78C07-F801-3D4C-8D73-2CEC35BC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3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47136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47136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EDA459-E7D0-ED48-A0AB-5F8AF5A1BE9F}"/>
              </a:ext>
            </a:extLst>
          </p:cNvPr>
          <p:cNvSpPr txBox="1"/>
          <p:nvPr/>
        </p:nvSpPr>
        <p:spPr>
          <a:xfrm>
            <a:off x="6586821" y="431038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46990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47057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3748052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57" idx="0"/>
          </p:cNvCxnSpPr>
          <p:nvPr/>
        </p:nvCxnSpPr>
        <p:spPr>
          <a:xfrm rot="5400000" flipH="1" flipV="1">
            <a:off x="3741825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4153644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57" idx="0"/>
            <a:endCxn id="81" idx="0"/>
          </p:cNvCxnSpPr>
          <p:nvPr/>
        </p:nvCxnSpPr>
        <p:spPr>
          <a:xfrm rot="5400000" flipH="1" flipV="1">
            <a:off x="4219300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B5C44124-D24E-E447-9968-3D3ADE00A8CA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rot="5400000" flipH="1" flipV="1">
            <a:off x="4696775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82" idx="0"/>
            <a:endCxn id="83" idx="0"/>
          </p:cNvCxnSpPr>
          <p:nvPr/>
        </p:nvCxnSpPr>
        <p:spPr>
          <a:xfrm rot="5400000" flipH="1" flipV="1">
            <a:off x="5172652" y="4469853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902642F5-2FB8-0944-BBF3-EC5541666AFB}"/>
              </a:ext>
            </a:extLst>
          </p:cNvPr>
          <p:cNvCxnSpPr>
            <a:cxnSpLocks/>
            <a:stCxn id="83" idx="0"/>
            <a:endCxn id="84" idx="0"/>
          </p:cNvCxnSpPr>
          <p:nvPr/>
        </p:nvCxnSpPr>
        <p:spPr>
          <a:xfrm rot="5400000" flipH="1" flipV="1">
            <a:off x="5648528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4" idx="0"/>
            <a:endCxn id="58" idx="0"/>
          </p:cNvCxnSpPr>
          <p:nvPr/>
        </p:nvCxnSpPr>
        <p:spPr>
          <a:xfrm rot="5400000" flipH="1" flipV="1">
            <a:off x="6126003" y="4468255"/>
            <a:ext cx="12700" cy="477474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12D67EEC-1061-924E-B387-EE9650CD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28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3759</TotalTime>
  <Words>2179</Words>
  <Application>Microsoft Macintosh PowerPoint</Application>
  <PresentationFormat>全屏显示(16:10)</PresentationFormat>
  <Paragraphs>432</Paragraphs>
  <Slides>52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等线</vt:lpstr>
      <vt:lpstr>等线</vt:lpstr>
      <vt:lpstr>PingFang SC</vt:lpstr>
      <vt:lpstr>Arial</vt:lpstr>
      <vt:lpstr>Calibri</vt:lpstr>
      <vt:lpstr>Consolas</vt:lpstr>
      <vt:lpstr>Office 主题​​</vt:lpstr>
      <vt:lpstr>File System Design and Optimizations</vt:lpstr>
      <vt:lpstr>Review: Disk Structure</vt:lpstr>
      <vt:lpstr>Review: Disk Characteristics</vt:lpstr>
      <vt:lpstr>File system design and optimizations</vt:lpstr>
      <vt:lpstr>File System Design Dimensions</vt:lpstr>
      <vt:lpstr>Review: UNIX File System</vt:lpstr>
      <vt:lpstr>UNIX File System Issues</vt:lpstr>
      <vt:lpstr>UNIX File System Issues</vt:lpstr>
      <vt:lpstr>UNIX File System Issues</vt:lpstr>
      <vt:lpstr>UNIX File System Issues</vt:lpstr>
      <vt:lpstr>UNIX File System Issues</vt:lpstr>
      <vt:lpstr>A Fast File System for UNIX (1984)</vt:lpstr>
      <vt:lpstr>A Fast File System for UNIX (1984)</vt:lpstr>
      <vt:lpstr>Attack of the Rotational Delay</vt:lpstr>
      <vt:lpstr>Attack of the Rotational Delay</vt:lpstr>
      <vt:lpstr>Where are inodes stored？</vt:lpstr>
      <vt:lpstr>Where are inodes stored？</vt:lpstr>
      <vt:lpstr>FFS: Cylinder group (block groups)</vt:lpstr>
      <vt:lpstr>FFS: Cylinder group (block groups)</vt:lpstr>
      <vt:lpstr>FFS: First-fit Block Allocation</vt:lpstr>
      <vt:lpstr>Fast File System</vt:lpstr>
      <vt:lpstr>MEDIA and Storage</vt:lpstr>
      <vt:lpstr>Storage Media</vt:lpstr>
      <vt:lpstr>Flash &amp; SSD</vt:lpstr>
      <vt:lpstr>NOR vs. NAND Flash</vt:lpstr>
      <vt:lpstr>NAND vs. NOR</vt:lpstr>
      <vt:lpstr>NAND and NOR Operating Specifications</vt:lpstr>
      <vt:lpstr>Flash Disk Organization</vt:lpstr>
      <vt:lpstr>Flash Disk Organization</vt:lpstr>
      <vt:lpstr>Flash Disk Characteristics</vt:lpstr>
      <vt:lpstr>Flash Disk Characteristics cont’d</vt:lpstr>
      <vt:lpstr>Flash for File Storage</vt:lpstr>
      <vt:lpstr>Open-channel SSD</vt:lpstr>
      <vt:lpstr>SMR</vt:lpstr>
      <vt:lpstr>SMR</vt:lpstr>
      <vt:lpstr>SMR Characteristics</vt:lpstr>
      <vt:lpstr>Current Types of SMR Drives</vt:lpstr>
      <vt:lpstr>Basic Layout of SMR Drives</vt:lpstr>
      <vt:lpstr>NVM</vt:lpstr>
      <vt:lpstr>NVM Technologies</vt:lpstr>
      <vt:lpstr>NVDIMM</vt:lpstr>
      <vt:lpstr>Phase-Change Memory (PCM) </vt:lpstr>
      <vt:lpstr>Resistive RAM (RRAM) </vt:lpstr>
      <vt:lpstr>Spin-Transfer Torque RAM (STT-RAM) </vt:lpstr>
      <vt:lpstr>3D-XPoint</vt:lpstr>
      <vt:lpstr>3D-XPoint</vt:lpstr>
      <vt:lpstr>3D-XPoint</vt:lpstr>
      <vt:lpstr>3D-XPoint</vt:lpstr>
      <vt:lpstr>Summary</vt:lpstr>
      <vt:lpstr>Fast File System</vt:lpstr>
      <vt:lpstr>New Storage and Media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y</cp:lastModifiedBy>
  <cp:revision>403</cp:revision>
  <cp:lastPrinted>2016-06-13T07:55:34Z</cp:lastPrinted>
  <dcterms:created xsi:type="dcterms:W3CDTF">2017-05-12T06:55:38Z</dcterms:created>
  <dcterms:modified xsi:type="dcterms:W3CDTF">2019-09-24T03:06:20Z</dcterms:modified>
</cp:coreProperties>
</file>